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DENEBAT.A\Desktop\PM\copper,%20cathode%20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338394103690034E-2"/>
          <c:y val="4.5384226041384437E-2"/>
          <c:w val="0.91417077650103995"/>
          <c:h val="0.954615773958615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B3A-4514-915E-F9B170F1450F}"/>
              </c:ext>
            </c:extLst>
          </c:dPt>
          <c:dPt>
            <c:idx val="7"/>
            <c:invertIfNegative val="0"/>
            <c:bubble3D val="0"/>
            <c:spPr>
              <a:solidFill>
                <a:srgbClr val="2F559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437-4BDA-9C7C-ACB72E21B36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0.7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DAF-47E0-BE6B-06F9372019B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0DAF-47E0-BE6B-06F9372019B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2.7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DAF-47E0-BE6B-06F9372019B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3.0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DAF-47E0-BE6B-06F9372019B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3.4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DAF-47E0-BE6B-06F9372019B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3.6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B3A-4514-915E-F9B170F1450F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/>
                      <a:t>0.7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DAF-47E0-BE6B-06F9372019B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12.1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437-4BDA-9C7C-ACB72E21B3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Sheet1!$A$3:$A$10</c:f>
              <c:strCache>
                <c:ptCount val="8"/>
                <c:pt idx="0">
                  <c:v>MEC</c:v>
                </c:pt>
                <c:pt idx="1">
                  <c:v>TT</c:v>
                </c:pt>
                <c:pt idx="2">
                  <c:v>SGS</c:v>
                </c:pt>
                <c:pt idx="3">
                  <c:v>EZ</c:v>
                </c:pt>
                <c:pt idx="4">
                  <c:v>MAK</c:v>
                </c:pt>
                <c:pt idx="5">
                  <c:v>ER</c:v>
                </c:pt>
                <c:pt idx="6">
                  <c:v>Busad</c:v>
                </c:pt>
                <c:pt idx="7">
                  <c:v>ETT</c:v>
                </c:pt>
              </c:strCache>
            </c:strRef>
          </c:cat>
          <c:val>
            <c:numRef>
              <c:f>Sheet1!$B$3:$B$10</c:f>
              <c:numCache>
                <c:formatCode>General</c:formatCode>
                <c:ptCount val="8"/>
                <c:pt idx="0">
                  <c:v>0.6</c:v>
                </c:pt>
                <c:pt idx="1">
                  <c:v>1.6</c:v>
                </c:pt>
                <c:pt idx="2">
                  <c:v>1.8</c:v>
                </c:pt>
                <c:pt idx="3">
                  <c:v>2.2999999999999998</c:v>
                </c:pt>
                <c:pt idx="4">
                  <c:v>2.2999999999999998</c:v>
                </c:pt>
                <c:pt idx="5">
                  <c:v>2.9</c:v>
                </c:pt>
                <c:pt idx="6">
                  <c:v>3.6</c:v>
                </c:pt>
                <c:pt idx="7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1F-4D78-A52F-B207A4E5E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90"/>
        <c:axId val="140341248"/>
        <c:axId val="140342784"/>
      </c:barChart>
      <c:catAx>
        <c:axId val="14034124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40342784"/>
        <c:crosses val="autoZero"/>
        <c:auto val="1"/>
        <c:lblAlgn val="ctr"/>
        <c:lblOffset val="100"/>
        <c:noMultiLvlLbl val="0"/>
      </c:catAx>
      <c:valAx>
        <c:axId val="140342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341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latin typeface="Bahnschrift SemiBold" panose="020B0502040204020203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740740740740744E-2"/>
          <c:y val="4.125862126505371E-2"/>
          <c:w val="0.91851851851851851"/>
          <c:h val="0.8499686499452592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DE8-4CFC-B342-88C57A16020A}"/>
              </c:ext>
            </c:extLst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>
                        <a:latin typeface="+mn-lt"/>
                      </a:rPr>
                      <a:t>29.5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744-423D-B190-D1047BC7E0D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Sheet1!$A$13:$A$20</c:f>
              <c:strCache>
                <c:ptCount val="8"/>
                <c:pt idx="0">
                  <c:v>MEC</c:v>
                </c:pt>
                <c:pt idx="1">
                  <c:v>TT</c:v>
                </c:pt>
                <c:pt idx="2">
                  <c:v>EZ</c:v>
                </c:pt>
                <c:pt idx="3">
                  <c:v>SGS</c:v>
                </c:pt>
                <c:pt idx="4">
                  <c:v>MAK</c:v>
                </c:pt>
                <c:pt idx="5">
                  <c:v>ER</c:v>
                </c:pt>
                <c:pt idx="6">
                  <c:v>Busad</c:v>
                </c:pt>
                <c:pt idx="7">
                  <c:v>ETT</c:v>
                </c:pt>
              </c:strCache>
            </c:strRef>
          </c:cat>
          <c:val>
            <c:numRef>
              <c:f>Sheet1!$C$13:$C$20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4.5</c:v>
                </c:pt>
                <c:pt idx="5">
                  <c:v>5</c:v>
                </c:pt>
                <c:pt idx="6">
                  <c:v>5</c:v>
                </c:pt>
                <c:pt idx="7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44-423D-B190-D1047BC7E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90"/>
        <c:axId val="140372608"/>
        <c:axId val="140378496"/>
      </c:barChart>
      <c:catAx>
        <c:axId val="1403726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40378496"/>
        <c:crosses val="autoZero"/>
        <c:auto val="1"/>
        <c:lblAlgn val="ctr"/>
        <c:lblOffset val="100"/>
        <c:noMultiLvlLbl val="0"/>
      </c:catAx>
      <c:valAx>
        <c:axId val="140378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372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Bahnschrift SemiBold" panose="020B0502040204020203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93477"/>
            </a:solidFill>
          </c:spPr>
          <c:dPt>
            <c:idx val="0"/>
            <c:bubble3D val="0"/>
            <c:spPr>
              <a:solidFill>
                <a:srgbClr val="FF590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A74-489F-B627-799D63402CE1}"/>
              </c:ext>
            </c:extLst>
          </c:dPt>
          <c:dPt>
            <c:idx val="1"/>
            <c:bubble3D val="0"/>
            <c:spPr>
              <a:solidFill>
                <a:srgbClr val="FF94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74-489F-B627-799D63402CE1}"/>
              </c:ext>
            </c:extLst>
          </c:dPt>
          <c:dPt>
            <c:idx val="2"/>
            <c:bubble3D val="0"/>
            <c:spPr>
              <a:solidFill>
                <a:srgbClr val="FFB08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A74-489F-B627-799D63402CE1}"/>
              </c:ext>
            </c:extLst>
          </c:dPt>
          <c:dLbls>
            <c:dLbl>
              <c:idx val="0"/>
              <c:layout>
                <c:manualLayout>
                  <c:x val="-0.15838473978189424"/>
                  <c:y val="-0.2353741295188980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Оюу</a:t>
                    </a:r>
                    <a:r>
                      <a:rPr lang="az-Cyrl-AZ" sz="1050" b="1" baseline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т</a:t>
                    </a:r>
                    <a:r>
                      <a:rPr lang="mn-MN" sz="1050" b="1" baseline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о</a:t>
                    </a:r>
                    <a:r>
                      <a:rPr lang="az-Cyrl-AZ" sz="1050" b="1" baseline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лгой </a:t>
                    </a:r>
                    <a:endParaRPr lang="az-Cyrl-AZ" sz="1050" b="1" baseline="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</a:endParaRPr>
                  </a:p>
                  <a:p>
                    <a:pPr>
                      <a:defRPr sz="105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63%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5242003580679804"/>
                      <c:h val="0.491985473296258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1A74-489F-B627-799D63402CE1}"/>
                </c:ext>
              </c:extLst>
            </c:dLbl>
            <c:dLbl>
              <c:idx val="1"/>
              <c:layout>
                <c:manualLayout>
                  <c:x val="6.3618221134717753E-2"/>
                  <c:y val="-1.31752128355372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Эрдэнэт </a:t>
                    </a:r>
                  </a:p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0428099149577545"/>
                      <c:h val="0.423737798085102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1A74-489F-B627-799D63402CE1}"/>
                </c:ext>
              </c:extLst>
            </c:dLbl>
            <c:dLbl>
              <c:idx val="2"/>
              <c:layout>
                <c:manualLayout>
                  <c:x val="0.20913892504311526"/>
                  <c:y val="9.79762957706584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Цагаан</a:t>
                    </a:r>
                    <a:r>
                      <a:rPr lang="az-Cyrl-AZ" sz="105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 суварга </a:t>
                    </a:r>
                    <a:endParaRPr lang="az-Cyrl-AZ" sz="105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</a:endParaRPr>
                  </a:p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az-Cyrl-AZ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rPr>
                      <a:t>13%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957441619018631"/>
                      <c:h val="0.4919853318808039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1A74-489F-B627-799D63402C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SemiBold SemiConden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Оюу Толгой </c:v>
                </c:pt>
                <c:pt idx="1">
                  <c:v>Эрдэнэт </c:v>
                </c:pt>
                <c:pt idx="2">
                  <c:v>Цагаан суварга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1553</c:v>
                </c:pt>
                <c:pt idx="1">
                  <c:v>586.5</c:v>
                </c:pt>
                <c:pt idx="2">
                  <c:v>330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74-489F-B627-799D63402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6767279090115"/>
          <c:y val="8.8501927640293923E-2"/>
          <c:w val="0.40626487314085741"/>
          <c:h val="0.76059096558092298"/>
        </c:manualLayout>
      </c:layout>
      <c:pieChart>
        <c:varyColors val="1"/>
        <c:ser>
          <c:idx val="0"/>
          <c:order val="0"/>
          <c:tx>
            <c:strRef>
              <c:f>ZES!$B$5</c:f>
              <c:strCache>
                <c:ptCount val="1"/>
                <c:pt idx="0">
                  <c:v>ТОО ХЭМЖЭЭ</c:v>
                </c:pt>
              </c:strCache>
            </c:strRef>
          </c:tx>
          <c:dPt>
            <c:idx val="0"/>
            <c:bubble3D val="0"/>
            <c:spPr>
              <a:solidFill>
                <a:srgbClr val="56B4D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5D-4B8F-AE6C-263B0FEDB33A}"/>
              </c:ext>
            </c:extLst>
          </c:dPt>
          <c:dPt>
            <c:idx val="1"/>
            <c:bubble3D val="0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5D-4B8F-AE6C-263B0FEDB33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mn-MN" baseline="0" dirty="0" smtClean="0">
                        <a:latin typeface="+mn-lt"/>
                      </a:rPr>
                      <a:t>Оюутолгой</a:t>
                    </a:r>
                    <a:r>
                      <a:rPr lang="az-Cyrl-AZ" baseline="0" dirty="0">
                        <a:latin typeface="+mn-lt"/>
                      </a:rPr>
                      <a:t>
</a:t>
                    </a:r>
                    <a:r>
                      <a:rPr lang="az-Cyrl-AZ" sz="1800" baseline="0" dirty="0">
                        <a:latin typeface="+mn-lt"/>
                      </a:rPr>
                      <a:t>58%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5D-4B8F-AE6C-263B0FEDB33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az-Cyrl-AZ" baseline="0" dirty="0">
                        <a:latin typeface="+mn-lt"/>
                      </a:rPr>
                      <a:t>Эрдэнэт 
</a:t>
                    </a:r>
                    <a:r>
                      <a:rPr lang="az-Cyrl-AZ" sz="1800" baseline="0" dirty="0">
                        <a:latin typeface="+mn-lt"/>
                      </a:rPr>
                      <a:t>42%</a:t>
                    </a:r>
                    <a:endParaRPr lang="az-Cyrl-AZ" baseline="0" dirty="0">
                      <a:latin typeface="+mn-l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C5D-4B8F-AE6C-263B0FEDB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SemiBold SemiConden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ZES!$A$6:$A$7</c:f>
              <c:strCache>
                <c:ptCount val="2"/>
                <c:pt idx="0">
                  <c:v>Оюутолгой</c:v>
                </c:pt>
                <c:pt idx="1">
                  <c:v>Эрдэнэт үйлдвэр</c:v>
                </c:pt>
              </c:strCache>
            </c:strRef>
          </c:cat>
          <c:val>
            <c:numRef>
              <c:f>ZES!$B$6:$B$7</c:f>
              <c:numCache>
                <c:formatCode>_(* #,##0_);_(* \(#,##0\);_(* "-"??_);_(@_)</c:formatCode>
                <c:ptCount val="2"/>
                <c:pt idx="0">
                  <c:v>562.77106900000001</c:v>
                </c:pt>
                <c:pt idx="1">
                  <c:v>497.16246999999998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C5D-4B8F-AE6C-263B0FEDB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6795610127132458E-2"/>
                  <c:y val="5.2421176891255657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193477"/>
                        </a:solidFill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rgbClr val="193477"/>
                        </a:solidFill>
                        <a:latin typeface="+mn-lt"/>
                      </a:rPr>
                      <a:t>20%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498528517758259"/>
                      <c:h val="0.3216519947345168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3B10-4A5A-9689-79AEABC011C1}"/>
                </c:ext>
              </c:extLst>
            </c:dLbl>
            <c:dLbl>
              <c:idx val="1"/>
              <c:layout>
                <c:manualLayout>
                  <c:x val="-2.9367626890173887E-7"/>
                  <c:y val="-1.0484235379776788E-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193477"/>
                        </a:solidFill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rgbClr val="193477"/>
                        </a:solidFill>
                        <a:latin typeface="+mn-lt"/>
                      </a:rPr>
                      <a:t>80%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9053854959404746"/>
                      <c:h val="0.3308249968805047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B10-4A5A-9689-79AEABC011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ED7D31"/>
                    </a:solidFill>
                    <a:latin typeface="Bahnschrift SemiBold SemiConden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29-467A-93D0-CE6958274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31721984"/>
        <c:axId val="231811712"/>
      </c:barChart>
      <c:catAx>
        <c:axId val="231721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1811712"/>
        <c:crosses val="autoZero"/>
        <c:auto val="1"/>
        <c:lblAlgn val="ctr"/>
        <c:lblOffset val="100"/>
        <c:noMultiLvlLbl val="0"/>
      </c:catAx>
      <c:valAx>
        <c:axId val="231811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1721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8089902049296207E-3"/>
                  <c:y val="-7.6354924141082258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9556664783428462"/>
                      <c:h val="0.169507931593202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AAD-4BAD-82FA-313602920767}"/>
                </c:ext>
              </c:extLst>
            </c:dLbl>
            <c:dLbl>
              <c:idx val="1"/>
              <c:layout>
                <c:manualLayout>
                  <c:x val="5.80988427097823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AAD-4BAD-82FA-313602920767}"/>
                </c:ext>
              </c:extLst>
            </c:dLbl>
            <c:dLbl>
              <c:idx val="2"/>
              <c:layout>
                <c:manualLayout>
                  <c:x val="5.4442236174550643E-3"/>
                  <c:y val="7.6354924141082258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AAD-4BAD-82FA-313602920767}"/>
                </c:ext>
              </c:extLst>
            </c:dLbl>
            <c:dLbl>
              <c:idx val="3"/>
              <c:layout>
                <c:manualLayout>
                  <c:x val="-4.39941267688834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81%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1836485072483534"/>
                      <c:h val="0.36643411331316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6B94-4E42-AD18-EAF0F0B763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ED7D31"/>
                    </a:solidFill>
                    <a:latin typeface="Bahnschrift SemiBold SemiConden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40</c:v>
                </c:pt>
                <c:pt idx="3">
                  <c:v>140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B3-4711-BB1C-CF9B07716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77950720"/>
        <c:axId val="177952256"/>
      </c:barChart>
      <c:catAx>
        <c:axId val="1779507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7952256"/>
        <c:crosses val="autoZero"/>
        <c:auto val="1"/>
        <c:lblAlgn val="ctr"/>
        <c:lblOffset val="100"/>
        <c:noMultiLvlLbl val="0"/>
      </c:catAx>
      <c:valAx>
        <c:axId val="177952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79507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Нийт= 500.0 мян.тн</c:v>
                </c:pt>
              </c:strCache>
            </c:strRef>
          </c:tx>
          <c:spPr>
            <a:solidFill>
              <a:srgbClr val="193477"/>
            </a:solidFill>
          </c:spPr>
          <c:dPt>
            <c:idx val="0"/>
            <c:bubble3D val="0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7B-4F0D-8F9B-1BBAF71EBC1B}"/>
              </c:ext>
            </c:extLst>
          </c:dPt>
          <c:dPt>
            <c:idx val="1"/>
            <c:bubble3D val="0"/>
            <c:spPr>
              <a:solidFill>
                <a:srgbClr val="56B4D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7B-4F0D-8F9B-1BBAF71EBC1B}"/>
              </c:ext>
            </c:extLst>
          </c:dPt>
          <c:cat>
            <c:strRef>
              <c:f>Sheet1!$A$2:$A$3</c:f>
              <c:strCache>
                <c:ptCount val="2"/>
                <c:pt idx="0">
                  <c:v>Дотоодын үйлдвэрлэл </c:v>
                </c:pt>
                <c:pt idx="1">
                  <c:v>Ган бүтээгдэхүүний импорт 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0.06</c:v>
                </c:pt>
                <c:pt idx="1">
                  <c:v>0.94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7B-4F0D-8F9B-1BBAF71EB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Bahnschrift SemiBold SemiConden" panose="020B0502040204020203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Нийт = 278.4 мян.тн</c:v>
                </c:pt>
              </c:strCache>
            </c:strRef>
          </c:tx>
          <c:spPr>
            <a:solidFill>
              <a:srgbClr val="2F5597"/>
            </a:solidFill>
          </c:spPr>
          <c:dPt>
            <c:idx val="0"/>
            <c:bubble3D val="0"/>
            <c:spPr>
              <a:solidFill>
                <a:srgbClr val="56B4D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A2-450F-B7B3-904B61840310}"/>
              </c:ext>
            </c:extLst>
          </c:dPt>
          <c:dPt>
            <c:idx val="1"/>
            <c:bubble3D val="0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A2-450F-B7B3-904B61840310}"/>
              </c:ext>
            </c:extLst>
          </c:dPt>
          <c:cat>
            <c:strRef>
              <c:f>Sheet1!$A$2:$A$3</c:f>
              <c:strCache>
                <c:ptCount val="2"/>
                <c:pt idx="0">
                  <c:v>Арматурын импорт </c:v>
                </c:pt>
                <c:pt idx="1">
                  <c:v>Дотоодын үйлдвэрлэл 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7A2-450F-B7B3-904B61840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Bahnschrift SemiBold SemiConden" panose="020B0502040204020203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87140095942169E-2"/>
          <c:y val="0.11286663478069779"/>
          <c:w val="0.67844831092420821"/>
          <c:h val="0.774266730438604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55E-4ECA-8884-99B0B48214B1}"/>
                </c:ext>
              </c:extLst>
            </c:dLbl>
            <c:dLbl>
              <c:idx val="1"/>
              <c:layout>
                <c:manualLayout>
                  <c:x val="-8.1111751237034659E-3"/>
                  <c:y val="0.12659483705839011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35%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019718014581167"/>
                      <c:h val="0.3138715605358525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D55E-4ECA-8884-99B0B48214B1}"/>
                </c:ext>
              </c:extLst>
            </c:dLbl>
            <c:dLbl>
              <c:idx val="2"/>
              <c:layout>
                <c:manualLayout>
                  <c:x val="9.4046367066876971E-3"/>
                  <c:y val="0.126523739965614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ED7D31"/>
                        </a:solidFill>
                        <a:latin typeface="Bahnschrift SemiBold SemiConden" panose="020B0502040204020203" pitchFamily="34" charset="0"/>
                        <a:ea typeface="+mn-ea"/>
                        <a:cs typeface="+mn-cs"/>
                      </a:defRPr>
                    </a:pPr>
                    <a:r>
                      <a:rPr lang="en-US" b="1" dirty="0">
                        <a:latin typeface="+mn-lt"/>
                      </a:rPr>
                      <a:t>60%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780902968694112"/>
                      <c:h val="0.279910127887524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55E-4ECA-8884-99B0B48214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ED7D31"/>
                    </a:solidFill>
                    <a:latin typeface="Bahnschrift SemiBold SemiConden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40</c:v>
                </c:pt>
                <c:pt idx="2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89-4EF0-B213-0C17BAAFE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135525504"/>
        <c:axId val="136115328"/>
      </c:barChart>
      <c:catAx>
        <c:axId val="1355255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115328"/>
        <c:crosses val="autoZero"/>
        <c:auto val="1"/>
        <c:lblAlgn val="ctr"/>
        <c:lblOffset val="100"/>
        <c:noMultiLvlLbl val="0"/>
      </c:catAx>
      <c:valAx>
        <c:axId val="136115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5525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Нийт = 750.0 мян.тн </c:v>
                </c:pt>
              </c:strCache>
            </c:strRef>
          </c:tx>
          <c:spPr>
            <a:solidFill>
              <a:srgbClr val="ED7D31"/>
            </a:solidFill>
          </c:spPr>
          <c:dPt>
            <c:idx val="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26-4074-AB4D-98FA030F4053}"/>
              </c:ext>
            </c:extLst>
          </c:dPt>
          <c:dPt>
            <c:idx val="1"/>
            <c:bubble3D val="0"/>
            <c:spPr>
              <a:solidFill>
                <a:srgbClr val="FF94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26-4074-AB4D-98FA030F4053}"/>
              </c:ext>
            </c:extLst>
          </c:dPt>
          <c:cat>
            <c:strRef>
              <c:f>Sheet1!$A$2:$A$3</c:f>
              <c:strCache>
                <c:ptCount val="2"/>
                <c:pt idx="0">
                  <c:v>Дотоодын үйлдвэрлэл</c:v>
                </c:pt>
                <c:pt idx="1">
                  <c:v>Ган бүтээгдэхүүний импорт 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726-4074-AB4D-98FA030F4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0.04182</cdr:x>
      <cdr:y>0.29913</cdr:y>
    </cdr:from>
    <cdr:to>
      <cdr:x>0.36899</cdr:x>
      <cdr:y>0.39247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="" xmlns:a16="http://schemas.microsoft.com/office/drawing/2014/main" id="{CEFFC462-FD5F-4C32-A320-7498C36304C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9485" y="879216"/>
          <a:ext cx="1091279" cy="27434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0.11484</cdr:x>
      <cdr:y>0.26713</cdr:y>
    </cdr:from>
    <cdr:to>
      <cdr:x>0.43309</cdr:x>
      <cdr:y>0.34815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="" xmlns:a16="http://schemas.microsoft.com/office/drawing/2014/main" id="{53D9E6D3-17A2-4934-86D1-B810D774169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3799" y="904492"/>
          <a:ext cx="1091279" cy="274344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0.14614</cdr:x>
      <cdr:y>0.65001</cdr:y>
    </cdr:from>
    <cdr:to>
      <cdr:x>0.5608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3C4892F2-9BB5-4FA0-8F93-604D6CB603F5}"/>
            </a:ext>
          </a:extLst>
        </cdr:cNvPr>
        <cdr:cNvSpPr txBox="1"/>
      </cdr:nvSpPr>
      <cdr:spPr>
        <a:xfrm xmlns:a="http://schemas.openxmlformats.org/drawingml/2006/main">
          <a:off x="570828" y="1188128"/>
          <a:ext cx="1619599" cy="639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0.61898</cdr:x>
      <cdr:y>0.14821</cdr:y>
    </cdr:from>
    <cdr:to>
      <cdr:x>0.84921</cdr:x>
      <cdr:y>0.3433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EC5C0368-9CB1-4728-901E-362CC8FE4042}"/>
            </a:ext>
          </a:extLst>
        </cdr:cNvPr>
        <cdr:cNvSpPr txBox="1"/>
      </cdr:nvSpPr>
      <cdr:spPr>
        <a:xfrm xmlns:a="http://schemas.openxmlformats.org/drawingml/2006/main">
          <a:off x="2417688" y="270908"/>
          <a:ext cx="899269" cy="356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mn-M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Импорт</a:t>
          </a:r>
          <a:r>
            <a:rPr lang="mn-MN" sz="1400" b="1" dirty="0">
              <a:solidFill>
                <a:schemeClr val="tx1"/>
              </a:solidFill>
              <a:latin typeface="Bahnschrift SemiBold SemiConden" panose="020B0502040204020203" pitchFamily="34" charset="0"/>
            </a:rPr>
            <a:t> </a:t>
          </a:r>
          <a:endParaRPr lang="en-US" sz="1400" b="1" dirty="0">
            <a:solidFill>
              <a:schemeClr val="tx1"/>
            </a:solidFill>
            <a:latin typeface="Bahnschrift SemiBold SemiConden" panose="020B05020402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0.65289</cdr:x>
      <cdr:y>0.13319</cdr:y>
    </cdr:from>
    <cdr:to>
      <cdr:x>0.85423</cdr:x>
      <cdr:y>0.31255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0FD9415D-BBA1-4995-8F3B-31192D22B417}"/>
            </a:ext>
          </a:extLst>
        </cdr:cNvPr>
        <cdr:cNvSpPr txBox="1"/>
      </cdr:nvSpPr>
      <cdr:spPr>
        <a:xfrm xmlns:a="http://schemas.openxmlformats.org/drawingml/2006/main">
          <a:off x="2281164" y="243447"/>
          <a:ext cx="703467" cy="3278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mn-M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Импорт </a:t>
          </a:r>
          <a:endParaRPr lang="en-US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0.67705</cdr:x>
      <cdr:y>0.14842</cdr:y>
    </cdr:from>
    <cdr:to>
      <cdr:x>0.82578</cdr:x>
      <cdr:y>0.27111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F313023B-6563-4E9E-B9F2-E3379D87A843}"/>
            </a:ext>
          </a:extLst>
        </cdr:cNvPr>
        <cdr:cNvSpPr txBox="1"/>
      </cdr:nvSpPr>
      <cdr:spPr>
        <a:xfrm xmlns:a="http://schemas.openxmlformats.org/drawingml/2006/main">
          <a:off x="2025371" y="271036"/>
          <a:ext cx="444917" cy="224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mn-M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Импорт </a:t>
          </a:r>
          <a:endParaRPr lang="en-US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5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4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0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7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0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7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6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9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0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E1C3C-8503-4349-ABCE-4EC222AEC81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88029-B812-40E1-8D22-BB1D2D62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6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chart" Target="../charts/chart2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chart" Target="../charts/chart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hart" Target="../charts/chart4.xml"/><Relationship Id="rId7" Type="http://schemas.openxmlformats.org/officeDocument/2006/relationships/chart" Target="../charts/chart6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8.xml"/><Relationship Id="rId7" Type="http://schemas.openxmlformats.org/officeDocument/2006/relationships/image" Target="../media/image2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CFE5C8D3-702C-4D33-9122-3C29A696C99D}"/>
              </a:ext>
            </a:extLst>
          </p:cNvPr>
          <p:cNvSpPr/>
          <p:nvPr/>
        </p:nvSpPr>
        <p:spPr>
          <a:xfrm rot="10800000">
            <a:off x="793551" y="4850155"/>
            <a:ext cx="3141584" cy="705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6D708110-5F50-4555-B77E-0C743781524A}"/>
              </a:ext>
            </a:extLst>
          </p:cNvPr>
          <p:cNvSpPr/>
          <p:nvPr/>
        </p:nvSpPr>
        <p:spPr>
          <a:xfrm rot="10800000">
            <a:off x="5177633" y="4865354"/>
            <a:ext cx="3141584" cy="73152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xmlns:lc="http://schemas.openxmlformats.org/drawingml/2006/lockedCanvas" id="{CF85BB3C-BDFF-42D5-807B-FE612E47C398}"/>
              </a:ext>
            </a:extLst>
          </p:cNvPr>
          <p:cNvSpPr/>
          <p:nvPr/>
        </p:nvSpPr>
        <p:spPr>
          <a:xfrm>
            <a:off x="4848444" y="5000859"/>
            <a:ext cx="3677491" cy="170113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7CC46C4F-4F61-47F4-A017-777FC0588A47}"/>
              </a:ext>
            </a:extLst>
          </p:cNvPr>
          <p:cNvSpPr/>
          <p:nvPr/>
        </p:nvSpPr>
        <p:spPr>
          <a:xfrm rot="5400000">
            <a:off x="1988591" y="4066130"/>
            <a:ext cx="5121780" cy="1334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646881"/>
              </p:ext>
            </p:extLst>
          </p:nvPr>
        </p:nvGraphicFramePr>
        <p:xfrm>
          <a:off x="1164712" y="1575233"/>
          <a:ext cx="3335459" cy="293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690393"/>
              </p:ext>
            </p:extLst>
          </p:nvPr>
        </p:nvGraphicFramePr>
        <p:xfrm>
          <a:off x="5548129" y="1561166"/>
          <a:ext cx="3429000" cy="338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7849436" y="1665700"/>
            <a:ext cx="152400" cy="4572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925636" y="1665700"/>
            <a:ext cx="152400" cy="4572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52">
            <a:extLst>
              <a:ext uri="{FF2B5EF4-FFF2-40B4-BE49-F238E27FC236}">
                <a16:creationId xmlns="" xmlns:a16="http://schemas.microsoft.com/office/drawing/2014/main" xmlns:lc="http://schemas.openxmlformats.org/drawingml/2006/lockedCanvas" id="{5408B344-5998-4198-AC25-C5E602F96C7F}"/>
              </a:ext>
            </a:extLst>
          </p:cNvPr>
          <p:cNvSpPr/>
          <p:nvPr/>
        </p:nvSpPr>
        <p:spPr>
          <a:xfrm>
            <a:off x="562050" y="2088034"/>
            <a:ext cx="685871" cy="229187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БУСАД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xmlns:lc="http://schemas.openxmlformats.org/drawingml/2006/lockedCanvas" id="{51708741-D184-40C6-BF1A-B7E5D598CC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51" y="2466183"/>
            <a:ext cx="339381" cy="3215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xmlns:lc="http://schemas.openxmlformats.org/drawingml/2006/lockedCanvas" id="{86EF4515-528B-49DE-B153-1657482573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t="5911" r="6285" b="9416"/>
          <a:stretch/>
        </p:blipFill>
        <p:spPr>
          <a:xfrm>
            <a:off x="720035" y="2810618"/>
            <a:ext cx="367121" cy="297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xmlns:lc="http://schemas.openxmlformats.org/drawingml/2006/lockedCanvas" id="{F92FECEE-E47B-47F6-97E2-75E5D4934F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19" y="3186903"/>
            <a:ext cx="221032" cy="2997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xmlns:lc="http://schemas.openxmlformats.org/drawingml/2006/lockedCanvas" id="{8F6B0BE1-D51B-4857-9BF8-E505F4E351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91" y="3488901"/>
            <a:ext cx="318109" cy="2979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xmlns:lc="http://schemas.openxmlformats.org/drawingml/2006/lockedCanvas" id="{01EB4BA5-778A-4F39-9ED8-72650B49F1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48" y="3835488"/>
            <a:ext cx="523603" cy="2736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xmlns:lc="http://schemas.openxmlformats.org/drawingml/2006/lockedCanvas" id="{B87A57E4-F64F-4D0E-A813-06BE2A5E77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90" y="4222846"/>
            <a:ext cx="567461" cy="2219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xmlns:lc="http://schemas.openxmlformats.org/drawingml/2006/lockedCanvas" id="{0EB29EE1-AF43-4924-B3D1-6068F4019B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9" y="1787948"/>
            <a:ext cx="636001" cy="214816"/>
          </a:xfrm>
          <a:prstGeom prst="rect">
            <a:avLst/>
          </a:prstGeom>
        </p:spPr>
      </p:pic>
      <p:sp>
        <p:nvSpPr>
          <p:cNvPr id="25" name="Rectangle: Rounded Corners 52">
            <a:extLst>
              <a:ext uri="{FF2B5EF4-FFF2-40B4-BE49-F238E27FC236}">
                <a16:creationId xmlns="" xmlns:a16="http://schemas.microsoft.com/office/drawing/2014/main" xmlns:lc="http://schemas.openxmlformats.org/drawingml/2006/lockedCanvas" id="{B2459F07-7FF1-446E-B158-5E38AE05A36D}"/>
              </a:ext>
            </a:extLst>
          </p:cNvPr>
          <p:cNvSpPr/>
          <p:nvPr/>
        </p:nvSpPr>
        <p:spPr>
          <a:xfrm>
            <a:off x="4943456" y="2141007"/>
            <a:ext cx="685871" cy="244722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БУСАД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="" xmlns:a16="http://schemas.microsoft.com/office/drawing/2014/main" xmlns:lc="http://schemas.openxmlformats.org/drawingml/2006/lockedCanvas" id="{BAED0AA6-DAE5-43F4-AB43-6DE97619AA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17" y="2445976"/>
            <a:ext cx="339381" cy="34335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xmlns:lc="http://schemas.openxmlformats.org/drawingml/2006/lockedCanvas" id="{4F32F0A4-5779-4418-9C91-37F2F679EE6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t="5911" r="6285" b="9416"/>
          <a:stretch/>
        </p:blipFill>
        <p:spPr>
          <a:xfrm>
            <a:off x="5098911" y="2830808"/>
            <a:ext cx="367121" cy="31779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xmlns:lc="http://schemas.openxmlformats.org/drawingml/2006/lockedCanvas" id="{F979963A-FE17-4E1E-9CA6-3D8AE0883E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574" y="3190438"/>
            <a:ext cx="221032" cy="3200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xmlns:lc="http://schemas.openxmlformats.org/drawingml/2006/lockedCanvas" id="{F8D378DE-075F-4CAC-B7B1-B07708A7481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037" y="3565622"/>
            <a:ext cx="318109" cy="3181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xmlns:lc="http://schemas.openxmlformats.org/drawingml/2006/lockedCanvas" id="{120545D9-5DA1-4770-B315-A2C41184235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93" y="3934082"/>
            <a:ext cx="523603" cy="2921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="" xmlns:a16="http://schemas.microsoft.com/office/drawing/2014/main" xmlns:lc="http://schemas.openxmlformats.org/drawingml/2006/lockedCanvas" id="{B3A9F63E-CF79-423B-84D0-B03C6F25EDE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676" y="4307896"/>
            <a:ext cx="567461" cy="23699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xmlns:lc="http://schemas.openxmlformats.org/drawingml/2006/lockedCanvas" id="{1E26A40A-FDD0-41AC-8951-4D058CDD184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906" y="1773657"/>
            <a:ext cx="636001" cy="229377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xmlns:lc="http://schemas.openxmlformats.org/drawingml/2006/lockedCanvas" id="{263C7660-3EE8-47D9-9551-0493BD34E27E}"/>
              </a:ext>
            </a:extLst>
          </p:cNvPr>
          <p:cNvGrpSpPr/>
          <p:nvPr/>
        </p:nvGrpSpPr>
        <p:grpSpPr>
          <a:xfrm>
            <a:off x="255184" y="4945182"/>
            <a:ext cx="3821449" cy="1759844"/>
            <a:chOff x="159544" y="5032081"/>
            <a:chExt cx="3821449" cy="1759844"/>
          </a:xfrm>
        </p:grpSpPr>
        <p:sp>
          <p:nvSpPr>
            <p:cNvPr id="85" name="Rectangle 8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AB68BC5E-F1FA-46E7-BEB5-E9274EAE5698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6" name="TextBox 20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6751E5A-B3D5-48BE-9DDE-9590AC2C273D}"/>
                </a:ext>
              </a:extLst>
            </p:cNvPr>
            <p:cNvSpPr txBox="1"/>
            <p:nvPr/>
          </p:nvSpPr>
          <p:spPr>
            <a:xfrm>
              <a:off x="1505402" y="5256961"/>
              <a:ext cx="24755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28.6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САЯ ТН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7" name="TextBox 20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CACD1E37-26D0-4318-A61D-DAD81FB94D13}"/>
                </a:ext>
              </a:extLst>
            </p:cNvPr>
            <p:cNvSpPr txBox="1"/>
            <p:nvPr/>
          </p:nvSpPr>
          <p:spPr>
            <a:xfrm>
              <a:off x="1378320" y="6054572"/>
              <a:ext cx="1820763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2.1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ТЭРБУМ</a:t>
              </a:r>
              <a:endPara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8" name="TextBox 20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6751E5A-B3D5-48BE-9DDE-9590AC2C273D}"/>
                </a:ext>
              </a:extLst>
            </p:cNvPr>
            <p:cNvSpPr txBox="1"/>
            <p:nvPr/>
          </p:nvSpPr>
          <p:spPr>
            <a:xfrm>
              <a:off x="174548" y="5251429"/>
              <a:ext cx="16142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  <a:r>
                <a:rPr kumimoji="0" lang="mn-M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0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r>
                <a:rPr kumimoji="0" lang="mn-M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%</a:t>
              </a:r>
            </a:p>
          </p:txBody>
        </p:sp>
        <p:sp>
          <p:nvSpPr>
            <p:cNvPr id="89" name="TextBox 205"/>
            <p:cNvSpPr txBox="1"/>
            <p:nvPr/>
          </p:nvSpPr>
          <p:spPr>
            <a:xfrm>
              <a:off x="1998150" y="5054419"/>
              <a:ext cx="1497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Нийт экспорт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0" name="TextBox 206"/>
            <p:cNvSpPr txBox="1"/>
            <p:nvPr/>
          </p:nvSpPr>
          <p:spPr>
            <a:xfrm>
              <a:off x="1385865" y="5857099"/>
              <a:ext cx="1421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Нийт орлого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1" name="TextBox 207"/>
            <p:cNvSpPr txBox="1"/>
            <p:nvPr/>
          </p:nvSpPr>
          <p:spPr>
            <a:xfrm>
              <a:off x="376479" y="5044571"/>
              <a:ext cx="1380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Баяжуулсан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xmlns:lc="http://schemas.openxmlformats.org/drawingml/2006/lockedCanvas" id="{CE8D82B6-E7A7-4984-BFA1-443734C9BF03}"/>
              </a:ext>
            </a:extLst>
          </p:cNvPr>
          <p:cNvGrpSpPr/>
          <p:nvPr/>
        </p:nvGrpSpPr>
        <p:grpSpPr>
          <a:xfrm>
            <a:off x="4838613" y="4957548"/>
            <a:ext cx="3826067" cy="1759844"/>
            <a:chOff x="159544" y="5032081"/>
            <a:chExt cx="3826067" cy="1759844"/>
          </a:xfrm>
        </p:grpSpPr>
        <p:sp>
          <p:nvSpPr>
            <p:cNvPr id="78" name="Rectangle 7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FA99843-E0E6-47B5-BF92-6AD21E0AEC25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9" name="TextBox 34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A712C412-5090-4461-B46B-156741930B0E}"/>
                </a:ext>
              </a:extLst>
            </p:cNvPr>
            <p:cNvSpPr txBox="1"/>
            <p:nvPr/>
          </p:nvSpPr>
          <p:spPr>
            <a:xfrm>
              <a:off x="2275688" y="5206757"/>
              <a:ext cx="1709923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50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0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САЯ ТН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0" name="TextBox 34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03934E38-2BD3-4968-99B5-C301B44181C8}"/>
                </a:ext>
              </a:extLst>
            </p:cNvPr>
            <p:cNvSpPr txBox="1"/>
            <p:nvPr/>
          </p:nvSpPr>
          <p:spPr>
            <a:xfrm>
              <a:off x="1265220" y="6038693"/>
              <a:ext cx="1816456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3.7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ТЭРБУМ</a:t>
              </a:r>
              <a:endPara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1" name="TextBox 35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426F54E-2464-4842-9599-86B9B5A898AF}"/>
                </a:ext>
              </a:extLst>
            </p:cNvPr>
            <p:cNvSpPr txBox="1"/>
            <p:nvPr/>
          </p:nvSpPr>
          <p:spPr>
            <a:xfrm>
              <a:off x="342623" y="5211038"/>
              <a:ext cx="1614224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0%</a:t>
              </a:r>
            </a:p>
          </p:txBody>
        </p:sp>
        <p:sp>
          <p:nvSpPr>
            <p:cNvPr id="82" name="TextBox 35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D2ACF25-F279-4ECF-B007-9BA7D3F41C9A}"/>
                </a:ext>
              </a:extLst>
            </p:cNvPr>
            <p:cNvSpPr txBox="1"/>
            <p:nvPr/>
          </p:nvSpPr>
          <p:spPr>
            <a:xfrm>
              <a:off x="2344903" y="5052330"/>
              <a:ext cx="1497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Нийт экспорт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3" name="TextBox 35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EF8D904-4590-48FD-8B25-E1B28E21B7A5}"/>
                </a:ext>
              </a:extLst>
            </p:cNvPr>
            <p:cNvSpPr txBox="1"/>
            <p:nvPr/>
          </p:nvSpPr>
          <p:spPr>
            <a:xfrm>
              <a:off x="1342675" y="5847084"/>
              <a:ext cx="1421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Нийт орлого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4" name="TextBox 35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5EE09D8-AD48-472C-BB97-EE07C758144B}"/>
                </a:ext>
              </a:extLst>
            </p:cNvPr>
            <p:cNvSpPr txBox="1"/>
            <p:nvPr/>
          </p:nvSpPr>
          <p:spPr>
            <a:xfrm>
              <a:off x="347904" y="5044571"/>
              <a:ext cx="1380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Баяжуулсан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xmlns:lc="http://schemas.openxmlformats.org/drawingml/2006/lockedCanvas" id="{04907DF3-B66D-4EE3-AC9F-C5A110E4DD0D}"/>
              </a:ext>
            </a:extLst>
          </p:cNvPr>
          <p:cNvSpPr/>
          <p:nvPr/>
        </p:nvSpPr>
        <p:spPr>
          <a:xfrm>
            <a:off x="5691403" y="1747239"/>
            <a:ext cx="1158848" cy="263461"/>
          </a:xfrm>
          <a:prstGeom prst="rect">
            <a:avLst/>
          </a:prstGeom>
          <a:solidFill>
            <a:srgbClr val="FBE5D6"/>
          </a:solidFill>
          <a:ln>
            <a:solidFill>
              <a:srgbClr val="FB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Баяжуулсан нүүрс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Rectangle: Rounded Corners 94">
            <a:extLst>
              <a:ext uri="{FF2B5EF4-FFF2-40B4-BE49-F238E27FC236}">
                <a16:creationId xmlns="" xmlns:a16="http://schemas.microsoft.com/office/drawing/2014/main" xmlns:lc="http://schemas.openxmlformats.org/drawingml/2006/lockedCanvas" id="{7E3ACF4A-F58F-4968-A879-D475FB4BD3FE}"/>
              </a:ext>
            </a:extLst>
          </p:cNvPr>
          <p:cNvSpPr/>
          <p:nvPr/>
        </p:nvSpPr>
        <p:spPr>
          <a:xfrm>
            <a:off x="492501" y="1010446"/>
            <a:ext cx="3587254" cy="47031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ӨНӨӨГИЙН БАЙДЛААР (2020.12.31)</a:t>
            </a:r>
          </a:p>
        </p:txBody>
      </p:sp>
      <p:sp>
        <p:nvSpPr>
          <p:cNvPr id="39" name="Rectangle: Rounded Corners 95">
            <a:extLst>
              <a:ext uri="{FF2B5EF4-FFF2-40B4-BE49-F238E27FC236}">
                <a16:creationId xmlns="" xmlns:a16="http://schemas.microsoft.com/office/drawing/2014/main" xmlns:lc="http://schemas.openxmlformats.org/drawingml/2006/lockedCanvas" id="{98469A4B-8419-42C0-B033-C48AAD1A175E}"/>
              </a:ext>
            </a:extLst>
          </p:cNvPr>
          <p:cNvSpPr/>
          <p:nvPr/>
        </p:nvSpPr>
        <p:spPr>
          <a:xfrm>
            <a:off x="4979311" y="993193"/>
            <a:ext cx="3633740" cy="47031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xmlns:lc="http://schemas.openxmlformats.org/drawingml/2006/lockedCanvas" id="{2D35B746-2542-4F4F-8419-74B48098D0E1}"/>
              </a:ext>
            </a:extLst>
          </p:cNvPr>
          <p:cNvSpPr/>
          <p:nvPr/>
        </p:nvSpPr>
        <p:spPr>
          <a:xfrm>
            <a:off x="5677951" y="2465665"/>
            <a:ext cx="1579263" cy="263461"/>
          </a:xfrm>
          <a:prstGeom prst="rect">
            <a:avLst/>
          </a:prstGeom>
          <a:solidFill>
            <a:srgbClr val="FBE5D6"/>
          </a:solidFill>
          <a:ln>
            <a:solidFill>
              <a:srgbClr val="FB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Баяжуулсан нүүрс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xmlns:lc="http://schemas.openxmlformats.org/drawingml/2006/lockedCanvas" id="{8F84E48E-7C64-4331-961D-311345080172}"/>
              </a:ext>
            </a:extLst>
          </p:cNvPr>
          <p:cNvSpPr/>
          <p:nvPr/>
        </p:nvSpPr>
        <p:spPr>
          <a:xfrm>
            <a:off x="1302019" y="2469788"/>
            <a:ext cx="1090747" cy="210935"/>
          </a:xfrm>
          <a:prstGeom prst="rect">
            <a:avLst/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Баяжуулсан нүүрс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0" name="TextBox 98">
            <a:extLst>
              <a:ext uri="{FF2B5EF4-FFF2-40B4-BE49-F238E27FC236}">
                <a16:creationId xmlns="" xmlns:a16="http://schemas.microsoft.com/office/drawing/2014/main" xmlns:lc="http://schemas.openxmlformats.org/drawingml/2006/lockedCanvas" id="{EE6A8B1C-EC15-49E3-9E8F-16ADD809AA3B}"/>
              </a:ext>
            </a:extLst>
          </p:cNvPr>
          <p:cNvSpPr txBox="1"/>
          <p:nvPr/>
        </p:nvSpPr>
        <p:spPr>
          <a:xfrm>
            <a:off x="-1375472" y="116050"/>
            <a:ext cx="11774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                НҮҮРС</a:t>
            </a:r>
            <a:endParaRPr kumimoji="0" lang="mn-MN" sz="4000" b="1" i="0" u="none" strike="noStrike" kern="1200" cap="none" spc="0" normalizeH="0" baseline="0" noProof="0" dirty="0">
              <a:ln>
                <a:noFill/>
              </a:ln>
              <a:solidFill>
                <a:srgbClr val="193477"/>
              </a:solidFill>
              <a:effectLst/>
              <a:uLnTx/>
              <a:uFillTx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xmlns:lc="http://schemas.openxmlformats.org/drawingml/2006/lockedCanvas" id="{12653AEE-A7C9-4FB3-AA33-B21428ADDD7B}"/>
              </a:ext>
            </a:extLst>
          </p:cNvPr>
          <p:cNvCxnSpPr>
            <a:cxnSpLocks/>
          </p:cNvCxnSpPr>
          <p:nvPr/>
        </p:nvCxnSpPr>
        <p:spPr>
          <a:xfrm>
            <a:off x="492501" y="815281"/>
            <a:ext cx="8113963" cy="0"/>
          </a:xfrm>
          <a:prstGeom prst="line">
            <a:avLst/>
          </a:prstGeom>
          <a:ln w="38100">
            <a:solidFill>
              <a:srgbClr val="19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02">
            <a:extLst>
              <a:ext uri="{FF2B5EF4-FFF2-40B4-BE49-F238E27FC236}">
                <a16:creationId xmlns="" xmlns:a16="http://schemas.microsoft.com/office/drawing/2014/main" xmlns:lc="http://schemas.openxmlformats.org/drawingml/2006/lockedCanvas" id="{1B513E68-7861-4BEF-B620-6C621153E7E3}"/>
              </a:ext>
            </a:extLst>
          </p:cNvPr>
          <p:cNvSpPr txBox="1"/>
          <p:nvPr/>
        </p:nvSpPr>
        <p:spPr>
          <a:xfrm>
            <a:off x="6493461" y="6575532"/>
            <a:ext cx="224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Times New Roman" panose="02020603050405020304" pitchFamily="18" charset="0"/>
              </a:rPr>
              <a:t>Эх сурвалж: УУХҮЯ, ГЕГ</a:t>
            </a:r>
          </a:p>
        </p:txBody>
      </p:sp>
    </p:spTree>
    <p:extLst>
      <p:ext uri="{BB962C8B-B14F-4D97-AF65-F5344CB8AC3E}">
        <p14:creationId xmlns:p14="http://schemas.microsoft.com/office/powerpoint/2010/main" val="146568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Chart 91">
            <a:extLst>
              <a:ext uri="{FF2B5EF4-FFF2-40B4-BE49-F238E27FC236}">
                <a16:creationId xmlns="" xmlns:a16="http://schemas.microsoft.com/office/drawing/2014/main" xmlns:lc="http://schemas.openxmlformats.org/drawingml/2006/lockedCanvas" id="{322D2A74-8129-407D-8923-4C24B91974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418831"/>
              </p:ext>
            </p:extLst>
          </p:nvPr>
        </p:nvGraphicFramePr>
        <p:xfrm>
          <a:off x="5128504" y="1724264"/>
          <a:ext cx="2316465" cy="2361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3" name="Chart 92">
            <a:extLst>
              <a:ext uri="{FF2B5EF4-FFF2-40B4-BE49-F238E27FC236}">
                <a16:creationId xmlns="" xmlns:a16="http://schemas.microsoft.com/office/drawing/2014/main" xmlns:lc="http://schemas.openxmlformats.org/drawingml/2006/lockedCanvas" id="{414B7F39-EA69-49D5-B767-9C1BE5D15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093441"/>
              </p:ext>
            </p:extLst>
          </p:nvPr>
        </p:nvGraphicFramePr>
        <p:xfrm>
          <a:off x="-576778" y="1869606"/>
          <a:ext cx="4309272" cy="2349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4" name="Rectangle: Rounded Corners 61">
            <a:extLst>
              <a:ext uri="{FF2B5EF4-FFF2-40B4-BE49-F238E27FC236}">
                <a16:creationId xmlns="" xmlns:a16="http://schemas.microsoft.com/office/drawing/2014/main" xmlns:lc="http://schemas.openxmlformats.org/drawingml/2006/lockedCanvas" id="{1E78A4FD-7F57-43B7-BF3E-4453B381C37E}"/>
              </a:ext>
            </a:extLst>
          </p:cNvPr>
          <p:cNvSpPr/>
          <p:nvPr/>
        </p:nvSpPr>
        <p:spPr>
          <a:xfrm>
            <a:off x="660780" y="983725"/>
            <a:ext cx="3587254" cy="47031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ӨНӨӨГИЙН БАЙДЛААР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(2020.12.31)</a:t>
            </a:r>
            <a:endParaRPr kumimoji="0" lang="mn-M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Rectangle: Rounded Corners 63">
            <a:extLst>
              <a:ext uri="{FF2B5EF4-FFF2-40B4-BE49-F238E27FC236}">
                <a16:creationId xmlns="" xmlns:a16="http://schemas.microsoft.com/office/drawing/2014/main" xmlns:lc="http://schemas.openxmlformats.org/drawingml/2006/lockedCanvas" id="{3136B23B-BC6A-4397-9831-4FB33500F413}"/>
              </a:ext>
            </a:extLst>
          </p:cNvPr>
          <p:cNvSpPr/>
          <p:nvPr/>
        </p:nvSpPr>
        <p:spPr>
          <a:xfrm>
            <a:off x="4934947" y="983724"/>
            <a:ext cx="3633740" cy="470319"/>
          </a:xfrm>
          <a:prstGeom prst="roundRect">
            <a:avLst/>
          </a:prstGeom>
          <a:solidFill>
            <a:srgbClr val="843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96" name="TextBox 144">
            <a:extLst>
              <a:ext uri="{FF2B5EF4-FFF2-40B4-BE49-F238E27FC236}">
                <a16:creationId xmlns="" xmlns:a16="http://schemas.microsoft.com/office/drawing/2014/main" xmlns:lc="http://schemas.openxmlformats.org/drawingml/2006/lockedCanvas" id="{C68E9ED0-61D6-4581-BC84-887C618AF7AE}"/>
              </a:ext>
            </a:extLst>
          </p:cNvPr>
          <p:cNvSpPr txBox="1"/>
          <p:nvPr/>
        </p:nvSpPr>
        <p:spPr>
          <a:xfrm>
            <a:off x="570319" y="1622311"/>
            <a:ext cx="3385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ЗЭСИЙН БАЯЖМАЛ</a:t>
            </a:r>
            <a:endParaRPr kumimoji="0" lang="en-US" sz="16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7" name="TextBox 354">
            <a:extLst>
              <a:ext uri="{FF2B5EF4-FFF2-40B4-BE49-F238E27FC236}">
                <a16:creationId xmlns="" xmlns:a16="http://schemas.microsoft.com/office/drawing/2014/main" xmlns:lc="http://schemas.openxmlformats.org/drawingml/2006/lockedCanvas" id="{8D0179C4-223F-4651-975D-DDA692D7540D}"/>
              </a:ext>
            </a:extLst>
          </p:cNvPr>
          <p:cNvSpPr txBox="1"/>
          <p:nvPr/>
        </p:nvSpPr>
        <p:spPr>
          <a:xfrm>
            <a:off x="4909211" y="1620407"/>
            <a:ext cx="37007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ЗЭСИЙН БАЯЖМАЛ</a:t>
            </a:r>
          </a:p>
        </p:txBody>
      </p:sp>
      <p:sp>
        <p:nvSpPr>
          <p:cNvPr id="98" name="TextBox 355">
            <a:extLst>
              <a:ext uri="{FF2B5EF4-FFF2-40B4-BE49-F238E27FC236}">
                <a16:creationId xmlns="" xmlns:a16="http://schemas.microsoft.com/office/drawing/2014/main" xmlns:lc="http://schemas.openxmlformats.org/drawingml/2006/lockedCanvas" id="{F94F99C9-C27E-4A55-B202-174B726EAA6F}"/>
              </a:ext>
            </a:extLst>
          </p:cNvPr>
          <p:cNvSpPr txBox="1"/>
          <p:nvPr/>
        </p:nvSpPr>
        <p:spPr>
          <a:xfrm>
            <a:off x="4985005" y="3891954"/>
            <a:ext cx="3514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КАТОДЫН ЗЭС</a:t>
            </a:r>
            <a:endParaRPr kumimoji="0" lang="en-US" sz="16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9" name="TextBox 109">
            <a:extLst>
              <a:ext uri="{FF2B5EF4-FFF2-40B4-BE49-F238E27FC236}">
                <a16:creationId xmlns="" xmlns:a16="http://schemas.microsoft.com/office/drawing/2014/main" xmlns:lc="http://schemas.openxmlformats.org/drawingml/2006/lockedCanvas" id="{7A93FE1E-481C-42F3-BB47-280B7E7A3F10}"/>
              </a:ext>
            </a:extLst>
          </p:cNvPr>
          <p:cNvSpPr txBox="1"/>
          <p:nvPr/>
        </p:nvSpPr>
        <p:spPr>
          <a:xfrm>
            <a:off x="570319" y="4136520"/>
            <a:ext cx="25371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КАТОДЫН ЗЭС</a:t>
            </a:r>
            <a:endParaRPr kumimoji="0" lang="en-US" sz="16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1" name="Isosceles Triangle 100">
            <a:extLst>
              <a:ext uri="{FF2B5EF4-FFF2-40B4-BE49-F238E27FC236}">
                <a16:creationId xmlns="" xmlns:a16="http://schemas.microsoft.com/office/drawing/2014/main" xmlns:lc="http://schemas.openxmlformats.org/drawingml/2006/lockedCanvas" id="{6875A9C3-72DF-462B-B0FE-EB8E4C3E82EE}"/>
              </a:ext>
            </a:extLst>
          </p:cNvPr>
          <p:cNvSpPr/>
          <p:nvPr/>
        </p:nvSpPr>
        <p:spPr>
          <a:xfrm rot="5400000">
            <a:off x="2129446" y="4031332"/>
            <a:ext cx="5121780" cy="1334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2" name="Isosceles Triangle 101">
            <a:extLst>
              <a:ext uri="{FF2B5EF4-FFF2-40B4-BE49-F238E27FC236}">
                <a16:creationId xmlns="" xmlns:a16="http://schemas.microsoft.com/office/drawing/2014/main" xmlns:lc="http://schemas.openxmlformats.org/drawingml/2006/lockedCanvas" id="{D0C8F67F-BE12-466F-AE43-013918315F49}"/>
              </a:ext>
            </a:extLst>
          </p:cNvPr>
          <p:cNvSpPr/>
          <p:nvPr/>
        </p:nvSpPr>
        <p:spPr>
          <a:xfrm rot="10800000">
            <a:off x="863266" y="5581536"/>
            <a:ext cx="3141584" cy="705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3" name="Isosceles Triangle 102">
            <a:extLst>
              <a:ext uri="{FF2B5EF4-FFF2-40B4-BE49-F238E27FC236}">
                <a16:creationId xmlns="" xmlns:a16="http://schemas.microsoft.com/office/drawing/2014/main" xmlns:lc="http://schemas.openxmlformats.org/drawingml/2006/lockedCanvas" id="{B87DDA97-467D-45D4-BA6F-C723FB0E5C4B}"/>
              </a:ext>
            </a:extLst>
          </p:cNvPr>
          <p:cNvSpPr/>
          <p:nvPr/>
        </p:nvSpPr>
        <p:spPr>
          <a:xfrm rot="10800000">
            <a:off x="5181025" y="5717517"/>
            <a:ext cx="3141584" cy="73152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="" xmlns:a16="http://schemas.microsoft.com/office/drawing/2014/main" xmlns:lc="http://schemas.openxmlformats.org/drawingml/2006/lockedCanvas" id="{A3F09EFA-46F4-40A0-A0FD-AE55616A11A0}"/>
              </a:ext>
            </a:extLst>
          </p:cNvPr>
          <p:cNvGrpSpPr/>
          <p:nvPr/>
        </p:nvGrpSpPr>
        <p:grpSpPr>
          <a:xfrm>
            <a:off x="425669" y="5730801"/>
            <a:ext cx="3997584" cy="1759844"/>
            <a:chOff x="159544" y="5032081"/>
            <a:chExt cx="3767851" cy="1759844"/>
          </a:xfrm>
        </p:grpSpPr>
        <p:sp>
          <p:nvSpPr>
            <p:cNvPr id="188" name="Rectangle 18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3C1A115-18E4-4991-B11F-CA99F248C6ED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9" name="TextBox 10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C236042E-FC02-4D52-ADEF-50345C6B1B60}"/>
                </a:ext>
              </a:extLst>
            </p:cNvPr>
            <p:cNvSpPr txBox="1"/>
            <p:nvPr/>
          </p:nvSpPr>
          <p:spPr>
            <a:xfrm>
              <a:off x="2222101" y="5256122"/>
              <a:ext cx="1675763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$59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САЯ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0" name="TextBox 10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E23C88B9-B9BF-4D5D-AA40-1962C6A9DC53}"/>
                </a:ext>
              </a:extLst>
            </p:cNvPr>
            <p:cNvSpPr txBox="1"/>
            <p:nvPr/>
          </p:nvSpPr>
          <p:spPr>
            <a:xfrm>
              <a:off x="255479" y="5242792"/>
              <a:ext cx="1694525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$1.8</a:t>
              </a: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ТЭРБУМ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1" name="TextBox 10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F5597C0-5CC2-4F04-BEDF-F46D3AB74CFF}"/>
                </a:ext>
              </a:extLst>
            </p:cNvPr>
            <p:cNvSpPr txBox="1"/>
            <p:nvPr/>
          </p:nvSpPr>
          <p:spPr>
            <a:xfrm>
              <a:off x="2251080" y="5052330"/>
              <a:ext cx="1325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Катодын зэс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2" name="TextBox 11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793F2398-DB40-410C-B8D1-017738C2E83A}"/>
                </a:ext>
              </a:extLst>
            </p:cNvPr>
            <p:cNvSpPr txBox="1"/>
            <p:nvPr/>
          </p:nvSpPr>
          <p:spPr>
            <a:xfrm>
              <a:off x="347904" y="5044571"/>
              <a:ext cx="1795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Зэсийн баяжмал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="" xmlns:a16="http://schemas.microsoft.com/office/drawing/2014/main" xmlns:lc="http://schemas.openxmlformats.org/drawingml/2006/lockedCanvas" id="{8C1443D3-10F2-453B-B9A4-7E0CA90D0BD5}"/>
              </a:ext>
            </a:extLst>
          </p:cNvPr>
          <p:cNvGrpSpPr/>
          <p:nvPr/>
        </p:nvGrpSpPr>
        <p:grpSpPr>
          <a:xfrm>
            <a:off x="4724007" y="5701030"/>
            <a:ext cx="4006836" cy="1759844"/>
            <a:chOff x="159544" y="5032081"/>
            <a:chExt cx="3776571" cy="1759844"/>
          </a:xfrm>
        </p:grpSpPr>
        <p:sp>
          <p:nvSpPr>
            <p:cNvPr id="183" name="Rectangle 18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096E8581-7561-497D-8C0E-8E17DB7A6A1A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4" name="TextBox 12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D6B8456E-5748-4145-BA42-B306C89D3939}"/>
                </a:ext>
              </a:extLst>
            </p:cNvPr>
            <p:cNvSpPr txBox="1"/>
            <p:nvPr/>
          </p:nvSpPr>
          <p:spPr>
            <a:xfrm>
              <a:off x="2321891" y="5272714"/>
              <a:ext cx="1614224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$1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0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ТЭРБУМ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5" name="TextBox 12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5AA696B-3425-4B76-A46F-B0923B1718FB}"/>
                </a:ext>
              </a:extLst>
            </p:cNvPr>
            <p:cNvSpPr txBox="1"/>
            <p:nvPr/>
          </p:nvSpPr>
          <p:spPr>
            <a:xfrm>
              <a:off x="238510" y="5272420"/>
              <a:ext cx="1694525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.0</a:t>
              </a:r>
              <a:r>
                <a:rPr kumimoji="0" lang="mn-M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ТЭРБУМ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6" name="TextBox 12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2869B1A-C5D0-46A6-801E-914210500F1D}"/>
                </a:ext>
              </a:extLst>
            </p:cNvPr>
            <p:cNvSpPr txBox="1"/>
            <p:nvPr/>
          </p:nvSpPr>
          <p:spPr>
            <a:xfrm>
              <a:off x="2356540" y="5084019"/>
              <a:ext cx="1325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Катодын зэс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7" name="TextBox 12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A07C85B5-5903-43E3-BBA6-1CADDACBD0AC}"/>
                </a:ext>
              </a:extLst>
            </p:cNvPr>
            <p:cNvSpPr txBox="1"/>
            <p:nvPr/>
          </p:nvSpPr>
          <p:spPr>
            <a:xfrm>
              <a:off x="330588" y="5083011"/>
              <a:ext cx="1795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Зэсийн баяжмал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="" xmlns:a16="http://schemas.microsoft.com/office/drawing/2014/main" xmlns:lc="http://schemas.openxmlformats.org/drawingml/2006/lockedCanvas" id="{3314C972-C6D1-40BC-90A9-7F52949A9CD0}"/>
              </a:ext>
            </a:extLst>
          </p:cNvPr>
          <p:cNvGrpSpPr/>
          <p:nvPr/>
        </p:nvGrpSpPr>
        <p:grpSpPr>
          <a:xfrm>
            <a:off x="7324548" y="4181273"/>
            <a:ext cx="1129614" cy="675157"/>
            <a:chOff x="10583446" y="4685184"/>
            <a:chExt cx="1337227" cy="894770"/>
          </a:xfrm>
          <a:solidFill>
            <a:srgbClr val="ED7D31"/>
          </a:solidFill>
        </p:grpSpPr>
        <p:sp>
          <p:nvSpPr>
            <p:cNvPr id="180" name="Rectangle: Rounded Corners 3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5A4D332-1122-40DA-A349-8779B81A7A70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1" name="TextBox 3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747A317-0BE0-4C26-A9B1-E940566C7213}"/>
                </a:ext>
              </a:extLst>
            </p:cNvPr>
            <p:cNvSpPr txBox="1"/>
            <p:nvPr/>
          </p:nvSpPr>
          <p:spPr>
            <a:xfrm>
              <a:off x="10583446" y="4685184"/>
              <a:ext cx="1337227" cy="6934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152</a:t>
              </a:r>
            </a:p>
          </p:txBody>
        </p:sp>
        <p:sp>
          <p:nvSpPr>
            <p:cNvPr id="182" name="TextBox 3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6847168-F702-4258-A309-3F513B491109}"/>
                </a:ext>
              </a:extLst>
            </p:cNvPr>
            <p:cNvSpPr txBox="1"/>
            <p:nvPr/>
          </p:nvSpPr>
          <p:spPr>
            <a:xfrm>
              <a:off x="10583446" y="5090486"/>
              <a:ext cx="1337226" cy="4894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xmlns:lc="http://schemas.openxmlformats.org/drawingml/2006/lockedCanvas" id="{00C0894A-BC76-42E3-9EBD-BA245CB2364C}"/>
              </a:ext>
            </a:extLst>
          </p:cNvPr>
          <p:cNvGrpSpPr/>
          <p:nvPr/>
        </p:nvGrpSpPr>
        <p:grpSpPr>
          <a:xfrm>
            <a:off x="2997561" y="2588365"/>
            <a:ext cx="1122138" cy="693046"/>
            <a:chOff x="10583446" y="4707590"/>
            <a:chExt cx="1337227" cy="869045"/>
          </a:xfrm>
          <a:solidFill>
            <a:srgbClr val="193477"/>
          </a:solidFill>
        </p:grpSpPr>
        <p:sp>
          <p:nvSpPr>
            <p:cNvPr id="177" name="Rectangle: Rounded Corners 15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88535A5-748A-4F8D-AD68-871C547F9FE2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8" name="TextBox 15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D5F565C-FED0-47B6-8E1F-1EA1A2A48487}"/>
                </a:ext>
              </a:extLst>
            </p:cNvPr>
            <p:cNvSpPr txBox="1"/>
            <p:nvPr/>
          </p:nvSpPr>
          <p:spPr>
            <a:xfrm>
              <a:off x="10668007" y="4707590"/>
              <a:ext cx="1198115" cy="656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1,395</a:t>
              </a:r>
            </a:p>
          </p:txBody>
        </p:sp>
        <p:sp>
          <p:nvSpPr>
            <p:cNvPr id="179" name="TextBox 15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0CF0FFC-B7B8-4893-9BEE-9FFAC7DFFBD7}"/>
                </a:ext>
              </a:extLst>
            </p:cNvPr>
            <p:cNvSpPr txBox="1"/>
            <p:nvPr/>
          </p:nvSpPr>
          <p:spPr>
            <a:xfrm>
              <a:off x="10762283" y="5113510"/>
              <a:ext cx="1035746" cy="463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="" xmlns:a16="http://schemas.microsoft.com/office/drawing/2014/main" xmlns:lc="http://schemas.openxmlformats.org/drawingml/2006/lockedCanvas" id="{53C053C3-A514-49BD-AEAD-185FF31FEDDB}"/>
              </a:ext>
            </a:extLst>
          </p:cNvPr>
          <p:cNvGrpSpPr/>
          <p:nvPr/>
        </p:nvGrpSpPr>
        <p:grpSpPr>
          <a:xfrm>
            <a:off x="7322684" y="2546491"/>
            <a:ext cx="1133348" cy="682494"/>
            <a:chOff x="10579026" y="4684926"/>
            <a:chExt cx="1341647" cy="904495"/>
          </a:xfrm>
          <a:solidFill>
            <a:srgbClr val="193477"/>
          </a:solidFill>
        </p:grpSpPr>
        <p:sp>
          <p:nvSpPr>
            <p:cNvPr id="174" name="Rectangle: Rounded Corners 9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78B45BD-D2EB-439C-A1E3-BC19676904B4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5" name="TextBox 10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178ED65-23D1-4F7A-8023-672CD39A7EAD}"/>
                </a:ext>
              </a:extLst>
            </p:cNvPr>
            <p:cNvSpPr txBox="1"/>
            <p:nvPr/>
          </p:nvSpPr>
          <p:spPr>
            <a:xfrm>
              <a:off x="10581237" y="4684926"/>
              <a:ext cx="1337224" cy="693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2,470</a:t>
              </a:r>
              <a:endParaRPr kumimoji="0" lang="mn-MN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6" name="TextBox 11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EE2A9677-F9F4-44EB-BB34-FAB17D161214}"/>
                </a:ext>
              </a:extLst>
            </p:cNvPr>
            <p:cNvSpPr txBox="1"/>
            <p:nvPr/>
          </p:nvSpPr>
          <p:spPr>
            <a:xfrm>
              <a:off x="10579026" y="5099953"/>
              <a:ext cx="1337224" cy="4894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36995" y="4421901"/>
            <a:ext cx="3479187" cy="953813"/>
            <a:chOff x="293451" y="4596192"/>
            <a:chExt cx="3479187" cy="953813"/>
          </a:xfrm>
        </p:grpSpPr>
        <p:grpSp>
          <p:nvGrpSpPr>
            <p:cNvPr id="166" name="Group 16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B062134-030D-4BF7-95E7-88B00B9790A5}"/>
                </a:ext>
              </a:extLst>
            </p:cNvPr>
            <p:cNvGrpSpPr/>
            <p:nvPr/>
          </p:nvGrpSpPr>
          <p:grpSpPr>
            <a:xfrm>
              <a:off x="2642373" y="4690088"/>
              <a:ext cx="1130265" cy="682825"/>
              <a:chOff x="10647343" y="4668482"/>
              <a:chExt cx="1346909" cy="856225"/>
            </a:xfrm>
            <a:solidFill>
              <a:srgbClr val="ED7D31"/>
            </a:solidFill>
          </p:grpSpPr>
          <p:sp>
            <p:nvSpPr>
              <p:cNvPr id="171" name="Rectangle: Rounded Corners 152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A658028A-A273-4348-97EF-930DCE1F5A85}"/>
                  </a:ext>
                </a:extLst>
              </p:cNvPr>
              <p:cNvSpPr/>
              <p:nvPr/>
            </p:nvSpPr>
            <p:spPr>
              <a:xfrm>
                <a:off x="10657025" y="4780563"/>
                <a:ext cx="1337227" cy="716484"/>
              </a:xfrm>
              <a:prstGeom prst="roundRect">
                <a:avLst/>
              </a:prstGeom>
              <a:solidFill>
                <a:srgbClr val="1934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TextBox 153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E623DF24-39D4-4D10-ACEE-AD1CC3C8DDD3}"/>
                  </a:ext>
                </a:extLst>
              </p:cNvPr>
              <p:cNvSpPr txBox="1"/>
              <p:nvPr/>
            </p:nvSpPr>
            <p:spPr>
              <a:xfrm>
                <a:off x="10647343" y="4668482"/>
                <a:ext cx="1342879" cy="656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9</a:t>
                </a:r>
                <a:r>
                  <a:rPr kumimoji="0" lang="mn-M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.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6</a:t>
                </a:r>
                <a:endPara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3" name="TextBox 154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3148AFA2-D6D9-4B52-BC66-F5AA88F0707B}"/>
                  </a:ext>
                </a:extLst>
              </p:cNvPr>
              <p:cNvSpPr txBox="1"/>
              <p:nvPr/>
            </p:nvSpPr>
            <p:spPr>
              <a:xfrm>
                <a:off x="10651373" y="5061585"/>
                <a:ext cx="1333198" cy="4631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n-M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мян.тн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181696A-4D46-4C31-B8B3-F72AE3DEEFA2}"/>
                </a:ext>
              </a:extLst>
            </p:cNvPr>
            <p:cNvGrpSpPr/>
            <p:nvPr/>
          </p:nvGrpSpPr>
          <p:grpSpPr>
            <a:xfrm>
              <a:off x="293451" y="4596192"/>
              <a:ext cx="2090466" cy="953813"/>
              <a:chOff x="298927" y="4527167"/>
              <a:chExt cx="1689018" cy="953813"/>
            </a:xfrm>
          </p:grpSpPr>
          <p:graphicFrame>
            <p:nvGraphicFramePr>
              <p:cNvPr id="169" name="Chart 168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72FC0487-7C2C-4237-AF0C-C33F87A333F3}"/>
                  </a:ext>
                </a:extLst>
              </p:cNvPr>
              <p:cNvGraphicFramePr/>
              <p:nvPr/>
            </p:nvGraphicFramePr>
            <p:xfrm>
              <a:off x="612345" y="4527167"/>
              <a:ext cx="1375600" cy="95381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pic>
            <p:nvPicPr>
              <p:cNvPr id="170" name="Picture 169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7A2E2B4D-4F63-4C76-A923-BE2144FE71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44" t="23134" r="10644" b="22371"/>
              <a:stretch/>
            </p:blipFill>
            <p:spPr>
              <a:xfrm>
                <a:off x="298927" y="5039529"/>
                <a:ext cx="329444" cy="292636"/>
              </a:xfrm>
              <a:prstGeom prst="ellipse">
                <a:avLst/>
              </a:prstGeom>
            </p:spPr>
          </p:pic>
        </p:grpSp>
        <p:pic>
          <p:nvPicPr>
            <p:cNvPr id="168" name="Picture 16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0A83378-5EB6-4152-886A-2A3234989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00" r="50000" b="20048"/>
            <a:stretch/>
          </p:blipFill>
          <p:spPr>
            <a:xfrm>
              <a:off x="298245" y="4767391"/>
              <a:ext cx="402952" cy="292636"/>
            </a:xfrm>
            <a:prstGeom prst="rect">
              <a:avLst/>
            </a:prstGeom>
          </p:spPr>
        </p:pic>
      </p:grpSp>
      <p:graphicFrame>
        <p:nvGraphicFramePr>
          <p:cNvPr id="110" name="Chart 109">
            <a:extLst>
              <a:ext uri="{FF2B5EF4-FFF2-40B4-BE49-F238E27FC236}">
                <a16:creationId xmlns="" xmlns:a16="http://schemas.microsoft.com/office/drawing/2014/main" xmlns:lc="http://schemas.openxmlformats.org/drawingml/2006/lockedCanvas" id="{4EA904C2-B3BE-4408-86F1-CDF2259F5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3657644"/>
              </p:ext>
            </p:extLst>
          </p:nvPr>
        </p:nvGraphicFramePr>
        <p:xfrm>
          <a:off x="5353230" y="4100401"/>
          <a:ext cx="1941691" cy="166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11" name="Picture 11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D6A7AC2-8F3D-47B9-842F-261D445781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0" r="50000" b="20048"/>
          <a:stretch/>
        </p:blipFill>
        <p:spPr>
          <a:xfrm>
            <a:off x="5030912" y="4613519"/>
            <a:ext cx="402952" cy="292636"/>
          </a:xfrm>
          <a:prstGeom prst="rect">
            <a:avLst/>
          </a:prstGeom>
        </p:spPr>
      </p:pic>
      <p:sp>
        <p:nvSpPr>
          <p:cNvPr id="112" name="Rectangle: Rounded Corners 52">
            <a:extLst>
              <a:ext uri="{FF2B5EF4-FFF2-40B4-BE49-F238E27FC236}">
                <a16:creationId xmlns="" xmlns:a16="http://schemas.microsoft.com/office/drawing/2014/main" xmlns:lc="http://schemas.openxmlformats.org/drawingml/2006/lockedCanvas" id="{DDB49918-380D-4822-A5DD-6C783EA1D228}"/>
              </a:ext>
            </a:extLst>
          </p:cNvPr>
          <p:cNvSpPr/>
          <p:nvPr/>
        </p:nvSpPr>
        <p:spPr>
          <a:xfrm>
            <a:off x="4889452" y="5313217"/>
            <a:ext cx="685871" cy="244722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БУСАД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4" name="TextBox 132">
            <a:extLst>
              <a:ext uri="{FF2B5EF4-FFF2-40B4-BE49-F238E27FC236}">
                <a16:creationId xmlns="" xmlns:a16="http://schemas.microsoft.com/office/drawing/2014/main" xmlns:lc="http://schemas.openxmlformats.org/drawingml/2006/lockedCanvas" id="{C6BD0785-DCF6-407C-8AA7-D4AB1DCE09A4}"/>
              </a:ext>
            </a:extLst>
          </p:cNvPr>
          <p:cNvSpPr txBox="1"/>
          <p:nvPr/>
        </p:nvSpPr>
        <p:spPr>
          <a:xfrm>
            <a:off x="625514" y="76200"/>
            <a:ext cx="7943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ЗЭС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="" xmlns:a16="http://schemas.microsoft.com/office/drawing/2014/main" xmlns:lc="http://schemas.openxmlformats.org/drawingml/2006/lockedCanvas" id="{C342EF7D-6FB4-4429-8784-4C42005C2C2F}"/>
              </a:ext>
            </a:extLst>
          </p:cNvPr>
          <p:cNvCxnSpPr>
            <a:cxnSpLocks/>
          </p:cNvCxnSpPr>
          <p:nvPr/>
        </p:nvCxnSpPr>
        <p:spPr>
          <a:xfrm>
            <a:off x="636995" y="762000"/>
            <a:ext cx="7931692" cy="0"/>
          </a:xfrm>
          <a:prstGeom prst="line">
            <a:avLst/>
          </a:prstGeom>
          <a:ln w="38100">
            <a:solidFill>
              <a:srgbClr val="19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34">
            <a:extLst>
              <a:ext uri="{FF2B5EF4-FFF2-40B4-BE49-F238E27FC236}">
                <a16:creationId xmlns="" xmlns:a16="http://schemas.microsoft.com/office/drawing/2014/main" xmlns:lc="http://schemas.openxmlformats.org/drawingml/2006/lockedCanvas" id="{7ED990A2-249D-4078-8B92-349F889F511F}"/>
              </a:ext>
            </a:extLst>
          </p:cNvPr>
          <p:cNvSpPr txBox="1"/>
          <p:nvPr/>
        </p:nvSpPr>
        <p:spPr>
          <a:xfrm>
            <a:off x="6407235" y="6496416"/>
            <a:ext cx="224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Times New Roman" panose="02020603050405020304" pitchFamily="18" charset="0"/>
              </a:rPr>
              <a:t>Эх сурвалж: УУХҮЯ, ГЕГ, ААН</a:t>
            </a:r>
          </a:p>
        </p:txBody>
      </p:sp>
      <p:pic>
        <p:nvPicPr>
          <p:cNvPr id="129" name="Picture 128" descr="Logo, icon&#10;&#10;Description automatically generated">
            <a:extLst>
              <a:ext uri="{FF2B5EF4-FFF2-40B4-BE49-F238E27FC236}">
                <a16:creationId xmlns="" xmlns:a16="http://schemas.microsoft.com/office/drawing/2014/main" xmlns:lc="http://schemas.openxmlformats.org/drawingml/2006/lockedCanvas" id="{358EE899-4496-4154-906B-14DE0F2A36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858" y="4294625"/>
            <a:ext cx="393593" cy="230727"/>
          </a:xfrm>
          <a:prstGeom prst="rect">
            <a:avLst/>
          </a:prstGeom>
        </p:spPr>
      </p:pic>
      <p:pic>
        <p:nvPicPr>
          <p:cNvPr id="130" name="Picture 129" descr="Logo, icon&#10;&#10;Description automatically generated">
            <a:extLst>
              <a:ext uri="{FF2B5EF4-FFF2-40B4-BE49-F238E27FC236}">
                <a16:creationId xmlns="" xmlns:a16="http://schemas.microsoft.com/office/drawing/2014/main" xmlns:lc="http://schemas.openxmlformats.org/drawingml/2006/lockedCanvas" id="{BE5155AE-A9BA-4FAE-BA76-923814D340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046" y="4996955"/>
            <a:ext cx="393593" cy="23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5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570392912"/>
              </p:ext>
            </p:extLst>
          </p:nvPr>
        </p:nvGraphicFramePr>
        <p:xfrm>
          <a:off x="-78510" y="1697255"/>
          <a:ext cx="3905923" cy="182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354">
            <a:extLst>
              <a:ext uri="{FF2B5EF4-FFF2-40B4-BE49-F238E27FC236}">
                <a16:creationId xmlns="" xmlns:a16="http://schemas.microsoft.com/office/drawing/2014/main" xmlns:lc="http://schemas.openxmlformats.org/drawingml/2006/lockedCanvas" id="{8D0179C4-223F-4651-975D-DDA692D7540D}"/>
              </a:ext>
            </a:extLst>
          </p:cNvPr>
          <p:cNvSpPr txBox="1"/>
          <p:nvPr/>
        </p:nvSpPr>
        <p:spPr>
          <a:xfrm>
            <a:off x="4916571" y="1536732"/>
            <a:ext cx="38521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ГАН БҮТЭЭГДЭХҮҮНИЙ ДОТООДЫН ХЭРЭГЛЭЭ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891119817"/>
              </p:ext>
            </p:extLst>
          </p:nvPr>
        </p:nvGraphicFramePr>
        <p:xfrm>
          <a:off x="115777" y="3817791"/>
          <a:ext cx="3493948" cy="1827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="" xmlns:a16="http://schemas.microsoft.com/office/drawing/2014/main" xmlns:lc="http://schemas.openxmlformats.org/drawingml/2006/lockedCanvas" id="{7A932C98-407F-4623-AC2C-2AFC8FAB6153}"/>
              </a:ext>
            </a:extLst>
          </p:cNvPr>
          <p:cNvSpPr/>
          <p:nvPr/>
        </p:nvSpPr>
        <p:spPr>
          <a:xfrm rot="10800000">
            <a:off x="776621" y="5665897"/>
            <a:ext cx="3141584" cy="705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D178BB2A-0ED5-4827-ADEC-93F2893A21F7}"/>
              </a:ext>
            </a:extLst>
          </p:cNvPr>
          <p:cNvSpPr/>
          <p:nvPr/>
        </p:nvSpPr>
        <p:spPr>
          <a:xfrm rot="10800000">
            <a:off x="5363146" y="5534901"/>
            <a:ext cx="3141584" cy="73152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="" xmlns:a16="http://schemas.microsoft.com/office/drawing/2014/main" xmlns:lc="http://schemas.openxmlformats.org/drawingml/2006/lockedCanvas" id="{930EB81C-FA26-44F0-AABB-4C417C9A24DD}"/>
              </a:ext>
            </a:extLst>
          </p:cNvPr>
          <p:cNvSpPr/>
          <p:nvPr/>
        </p:nvSpPr>
        <p:spPr>
          <a:xfrm rot="5400000">
            <a:off x="2105607" y="4039468"/>
            <a:ext cx="5121780" cy="1334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F59D408B-E378-4E54-B371-FC01A3D24977}"/>
              </a:ext>
            </a:extLst>
          </p:cNvPr>
          <p:cNvGrpSpPr/>
          <p:nvPr/>
        </p:nvGrpSpPr>
        <p:grpSpPr>
          <a:xfrm>
            <a:off x="5196725" y="5691756"/>
            <a:ext cx="4597781" cy="1852474"/>
            <a:chOff x="-406151" y="4939451"/>
            <a:chExt cx="4333546" cy="1852474"/>
          </a:xfrm>
        </p:grpSpPr>
        <p:sp>
          <p:nvSpPr>
            <p:cNvPr id="100" name="Rectangle 9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EFFD397-F109-463F-A119-F5CEADC94C2C}"/>
                </a:ext>
              </a:extLst>
            </p:cNvPr>
            <p:cNvSpPr/>
            <p:nvPr/>
          </p:nvSpPr>
          <p:spPr>
            <a:xfrm>
              <a:off x="159544" y="5032081"/>
              <a:ext cx="3767851" cy="175984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" name="TextBox 11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DBE6097-C9F7-40DA-AEE2-70DFD0FC72CA}"/>
                </a:ext>
              </a:extLst>
            </p:cNvPr>
            <p:cNvSpPr txBox="1"/>
            <p:nvPr/>
          </p:nvSpPr>
          <p:spPr>
            <a:xfrm>
              <a:off x="-406151" y="5158282"/>
              <a:ext cx="2016020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58</a:t>
              </a: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%</a:t>
              </a:r>
            </a:p>
          </p:txBody>
        </p:sp>
        <p:sp>
          <p:nvSpPr>
            <p:cNvPr id="102" name="TextBox 11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E9C0210B-7DE6-4C73-842C-7F1C92426372}"/>
                </a:ext>
              </a:extLst>
            </p:cNvPr>
            <p:cNvSpPr txBox="1"/>
            <p:nvPr/>
          </p:nvSpPr>
          <p:spPr>
            <a:xfrm>
              <a:off x="139651" y="4939451"/>
              <a:ext cx="2300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Дотоодын үйлдвэрлэл</a:t>
              </a:r>
            </a:p>
          </p:txBody>
        </p:sp>
      </p:grp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xmlns:lc="http://schemas.openxmlformats.org/drawingml/2006/lockedCanvas" id="{CE9005A2-CB39-40E3-84A2-188EC282D1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474123"/>
              </p:ext>
            </p:extLst>
          </p:nvPr>
        </p:nvGraphicFramePr>
        <p:xfrm>
          <a:off x="5775807" y="4083307"/>
          <a:ext cx="2237407" cy="123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xmlns:lc="http://schemas.openxmlformats.org/drawingml/2006/lockedCanvas" id="{5A78B22E-480D-4679-A379-6EACB2D827E7}"/>
              </a:ext>
            </a:extLst>
          </p:cNvPr>
          <p:cNvGrpSpPr/>
          <p:nvPr/>
        </p:nvGrpSpPr>
        <p:grpSpPr>
          <a:xfrm>
            <a:off x="7333559" y="4511549"/>
            <a:ext cx="1089909" cy="682636"/>
            <a:chOff x="10583439" y="4698122"/>
            <a:chExt cx="1337234" cy="863805"/>
          </a:xfrm>
          <a:solidFill>
            <a:srgbClr val="ED7D31"/>
          </a:solidFill>
        </p:grpSpPr>
        <p:sp>
          <p:nvSpPr>
            <p:cNvPr id="97" name="Rectangle: Rounded Corners 10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653D60E-03F8-4F33-BFD9-28F4984DE255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8" name="TextBox 11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DE580F9E-D421-4AF9-9595-5CAB502DFEAF}"/>
                </a:ext>
              </a:extLst>
            </p:cNvPr>
            <p:cNvSpPr txBox="1"/>
            <p:nvPr/>
          </p:nvSpPr>
          <p:spPr>
            <a:xfrm>
              <a:off x="10583444" y="4698122"/>
              <a:ext cx="1337224" cy="662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580</a:t>
              </a:r>
            </a:p>
          </p:txBody>
        </p:sp>
        <p:sp>
          <p:nvSpPr>
            <p:cNvPr id="99" name="TextBox 11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D17D877-376A-42D5-9057-3CE505A04CF4}"/>
                </a:ext>
              </a:extLst>
            </p:cNvPr>
            <p:cNvSpPr txBox="1"/>
            <p:nvPr/>
          </p:nvSpPr>
          <p:spPr>
            <a:xfrm>
              <a:off x="10583439" y="5094576"/>
              <a:ext cx="1303609" cy="4673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xmlns:lc="http://schemas.openxmlformats.org/drawingml/2006/lockedCanvas" id="{C5BF0CCA-3183-4FD7-A9D4-5637C00914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31"/>
          <a:stretch/>
        </p:blipFill>
        <p:spPr>
          <a:xfrm>
            <a:off x="5192842" y="4561870"/>
            <a:ext cx="546308" cy="2583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E47DAEF1-79BE-458B-8F0A-FBFF4517A5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1" t="25519" r="6901" b="24272"/>
          <a:stretch/>
        </p:blipFill>
        <p:spPr>
          <a:xfrm>
            <a:off x="5243774" y="4263426"/>
            <a:ext cx="413112" cy="234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2143267F-5249-4800-82EB-2A1424923A5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6" r="43230" b="8301"/>
          <a:stretch/>
        </p:blipFill>
        <p:spPr>
          <a:xfrm>
            <a:off x="5291364" y="4914654"/>
            <a:ext cx="333365" cy="24988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xmlns:lc="http://schemas.openxmlformats.org/drawingml/2006/lockedCanvas" id="{30EC0D7C-ED92-458F-98F5-758375A03849}"/>
              </a:ext>
            </a:extLst>
          </p:cNvPr>
          <p:cNvGrpSpPr/>
          <p:nvPr/>
        </p:nvGrpSpPr>
        <p:grpSpPr>
          <a:xfrm>
            <a:off x="2935460" y="4498503"/>
            <a:ext cx="1138961" cy="683383"/>
            <a:chOff x="10572381" y="4696127"/>
            <a:chExt cx="1348292" cy="864748"/>
          </a:xfrm>
          <a:solidFill>
            <a:srgbClr val="2F5597"/>
          </a:solidFill>
        </p:grpSpPr>
        <p:sp>
          <p:nvSpPr>
            <p:cNvPr id="94" name="Rectangle: Rounded Corners 11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BEF7DF4-B17E-4240-914F-0130EFADA205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5" name="TextBox 11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0E7229E9-A115-4CD8-89E6-A9473DF1D281}"/>
                </a:ext>
              </a:extLst>
            </p:cNvPr>
            <p:cNvSpPr txBox="1"/>
            <p:nvPr/>
          </p:nvSpPr>
          <p:spPr>
            <a:xfrm>
              <a:off x="10572381" y="4696127"/>
              <a:ext cx="1333561" cy="662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280</a:t>
              </a:r>
            </a:p>
          </p:txBody>
        </p:sp>
        <p:sp>
          <p:nvSpPr>
            <p:cNvPr id="96" name="TextBox 11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FEBBA5D-5B31-488E-BA97-A9942591F34A}"/>
                </a:ext>
              </a:extLst>
            </p:cNvPr>
            <p:cNvSpPr txBox="1"/>
            <p:nvPr/>
          </p:nvSpPr>
          <p:spPr>
            <a:xfrm>
              <a:off x="10767644" y="5093524"/>
              <a:ext cx="1028891" cy="4673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xmlns:lc="http://schemas.openxmlformats.org/drawingml/2006/lockedCanvas" id="{0957E960-9BC8-4018-84ED-D652F444D3C4}"/>
              </a:ext>
            </a:extLst>
          </p:cNvPr>
          <p:cNvGrpSpPr/>
          <p:nvPr/>
        </p:nvGrpSpPr>
        <p:grpSpPr>
          <a:xfrm>
            <a:off x="2973251" y="2451291"/>
            <a:ext cx="1129614" cy="685912"/>
            <a:chOff x="10583446" y="4696127"/>
            <a:chExt cx="1337227" cy="867950"/>
          </a:xfrm>
          <a:solidFill>
            <a:srgbClr val="2F5597"/>
          </a:solidFill>
        </p:grpSpPr>
        <p:sp>
          <p:nvSpPr>
            <p:cNvPr id="91" name="Rectangle: Rounded Corners 12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7004432E-85CC-4897-BC92-2D128887E6B3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2" name="TextBox 12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DE1AABB3-C8F7-4E35-9AA5-3ADB86935322}"/>
                </a:ext>
              </a:extLst>
            </p:cNvPr>
            <p:cNvSpPr txBox="1"/>
            <p:nvPr/>
          </p:nvSpPr>
          <p:spPr>
            <a:xfrm>
              <a:off x="10592568" y="4696127"/>
              <a:ext cx="1323042" cy="662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734</a:t>
              </a:r>
            </a:p>
          </p:txBody>
        </p:sp>
        <p:sp>
          <p:nvSpPr>
            <p:cNvPr id="93" name="TextBox 12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D4430A3-066A-403D-8982-6A6F3046BECD}"/>
                </a:ext>
              </a:extLst>
            </p:cNvPr>
            <p:cNvSpPr txBox="1"/>
            <p:nvPr/>
          </p:nvSpPr>
          <p:spPr>
            <a:xfrm>
              <a:off x="10787831" y="5096726"/>
              <a:ext cx="1028891" cy="4673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мян.тн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xmlns:lc="http://schemas.openxmlformats.org/drawingml/2006/lockedCanvas" id="{9EC97E71-0AE4-464F-A47C-5F95F68DF757}"/>
              </a:ext>
            </a:extLst>
          </p:cNvPr>
          <p:cNvCxnSpPr>
            <a:cxnSpLocks/>
          </p:cNvCxnSpPr>
          <p:nvPr/>
        </p:nvCxnSpPr>
        <p:spPr>
          <a:xfrm flipH="1">
            <a:off x="5113987" y="4059028"/>
            <a:ext cx="2787" cy="15069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="" xmlns:a16="http://schemas.microsoft.com/office/drawing/2014/main" xmlns:lc="http://schemas.openxmlformats.org/drawingml/2006/lockedCanvas" id="{7F38CA55-67B8-4DF3-A96A-A814BDE0AA6A}"/>
              </a:ext>
            </a:extLst>
          </p:cNvPr>
          <p:cNvCxnSpPr/>
          <p:nvPr/>
        </p:nvCxnSpPr>
        <p:spPr>
          <a:xfrm>
            <a:off x="4962423" y="4773160"/>
            <a:ext cx="14680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xmlns:lc="http://schemas.openxmlformats.org/drawingml/2006/lockedCanvas" id="{92A7D46B-2C45-4549-AD4B-1C6DAF7F6CEC}"/>
              </a:ext>
            </a:extLst>
          </p:cNvPr>
          <p:cNvGrpSpPr/>
          <p:nvPr/>
        </p:nvGrpSpPr>
        <p:grpSpPr>
          <a:xfrm>
            <a:off x="557838" y="5747449"/>
            <a:ext cx="4146856" cy="2096936"/>
            <a:chOff x="113480" y="5845461"/>
            <a:chExt cx="4146856" cy="2096936"/>
          </a:xfrm>
        </p:grpSpPr>
        <p:grpSp>
          <p:nvGrpSpPr>
            <p:cNvPr id="83" name="Group 8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790AC08-B777-4767-A486-C73C74CD129E}"/>
                </a:ext>
              </a:extLst>
            </p:cNvPr>
            <p:cNvGrpSpPr/>
            <p:nvPr/>
          </p:nvGrpSpPr>
          <p:grpSpPr>
            <a:xfrm>
              <a:off x="113480" y="5845461"/>
              <a:ext cx="4146856" cy="2096936"/>
              <a:chOff x="18853" y="4694989"/>
              <a:chExt cx="3908542" cy="2096936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3D11A876-87F1-4912-8FF8-14A3E57462DF}"/>
                  </a:ext>
                </a:extLst>
              </p:cNvPr>
              <p:cNvSpPr/>
              <p:nvPr/>
            </p:nvSpPr>
            <p:spPr>
              <a:xfrm>
                <a:off x="159544" y="5032081"/>
                <a:ext cx="3767851" cy="1759844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TextBox 81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EAF29C7F-7C3C-492A-A35D-51605B4E682D}"/>
                  </a:ext>
                </a:extLst>
              </p:cNvPr>
              <p:cNvSpPr txBox="1"/>
              <p:nvPr/>
            </p:nvSpPr>
            <p:spPr>
              <a:xfrm>
                <a:off x="658297" y="4928442"/>
                <a:ext cx="2016020" cy="723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n-MN" sz="4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6</a:t>
                </a:r>
                <a:r>
                  <a:rPr kumimoji="0" lang="en-US" sz="4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%</a:t>
                </a:r>
              </a:p>
            </p:txBody>
          </p:sp>
          <p:sp>
            <p:nvSpPr>
              <p:cNvPr id="87" name="TextBox 83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92804ADC-00E2-40A1-A144-3F063F562D01}"/>
                  </a:ext>
                </a:extLst>
              </p:cNvPr>
              <p:cNvSpPr txBox="1"/>
              <p:nvPr/>
            </p:nvSpPr>
            <p:spPr>
              <a:xfrm>
                <a:off x="18853" y="4694989"/>
                <a:ext cx="21562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n-M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Дотоодын үйлдвэрлэл</a:t>
                </a:r>
              </a:p>
            </p:txBody>
          </p:sp>
          <p:sp>
            <p:nvSpPr>
              <p:cNvPr id="88" name="TextBox 96">
                <a:extLst>
                  <a:ext uri="{FF2B5EF4-FFF2-40B4-BE49-F238E27FC236}">
                    <a16:creationId xmlns="" xmlns:a16="http://schemas.microsoft.com/office/drawing/2014/main" xmlns:lc="http://schemas.openxmlformats.org/drawingml/2006/lockedCanvas" id="{61FC29C7-849F-4CCB-867E-4E988AE26DD4}"/>
                  </a:ext>
                </a:extLst>
              </p:cNvPr>
              <p:cNvSpPr txBox="1"/>
              <p:nvPr/>
            </p:nvSpPr>
            <p:spPr>
              <a:xfrm>
                <a:off x="2125906" y="4694989"/>
                <a:ext cx="823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n-M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Импорт</a:t>
                </a:r>
              </a:p>
            </p:txBody>
          </p:sp>
        </p:grpSp>
        <p:sp>
          <p:nvSpPr>
            <p:cNvPr id="84" name="TextBox 24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5319FD8-178C-4CAD-B4B7-E171377ACC94}"/>
                </a:ext>
              </a:extLst>
            </p:cNvPr>
            <p:cNvSpPr txBox="1"/>
            <p:nvPr/>
          </p:nvSpPr>
          <p:spPr>
            <a:xfrm>
              <a:off x="2016479" y="6098118"/>
              <a:ext cx="2138941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$</a:t>
              </a:r>
              <a:r>
                <a:rPr kumimoji="0" lang="mn-MN" sz="4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488</a:t>
              </a:r>
              <a:r>
                <a:rPr kumimoji="0" lang="mn-M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САЯ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0" name="TextBox 243">
            <a:extLst>
              <a:ext uri="{FF2B5EF4-FFF2-40B4-BE49-F238E27FC236}">
                <a16:creationId xmlns="" xmlns:a16="http://schemas.microsoft.com/office/drawing/2014/main" xmlns:lc="http://schemas.openxmlformats.org/drawingml/2006/lockedCanvas" id="{D11A7A96-7291-4D4D-9B4D-5B43712F8E23}"/>
              </a:ext>
            </a:extLst>
          </p:cNvPr>
          <p:cNvSpPr txBox="1"/>
          <p:nvPr/>
        </p:nvSpPr>
        <p:spPr>
          <a:xfrm>
            <a:off x="6792298" y="5910587"/>
            <a:ext cx="2138941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1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580</a:t>
            </a:r>
            <a:r>
              <a:rPr kumimoji="0" lang="mn-MN" sz="12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МЯН.ТН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="" xmlns:a16="http://schemas.microsoft.com/office/drawing/2014/main" xmlns:lc="http://schemas.openxmlformats.org/drawingml/2006/lockedCanvas" id="{25E7C5EA-3130-4203-9B81-8D98D2BDACB1}"/>
              </a:ext>
            </a:extLst>
          </p:cNvPr>
          <p:cNvSpPr txBox="1"/>
          <p:nvPr/>
        </p:nvSpPr>
        <p:spPr>
          <a:xfrm>
            <a:off x="467377" y="1529967"/>
            <a:ext cx="390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ГАН БҮТЭЭГДЭХҮҮНИЙ ДОТООДЫН ХЭРЭГЛЭЭ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784610D8-CD03-498C-AF34-A5131C4753B4}"/>
              </a:ext>
            </a:extLst>
          </p:cNvPr>
          <p:cNvSpPr txBox="1"/>
          <p:nvPr/>
        </p:nvSpPr>
        <p:spPr>
          <a:xfrm>
            <a:off x="438758" y="3617091"/>
            <a:ext cx="353403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3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АРМАТУР, КАТАНКИЙН ДОТООДЫН ХЭРЭГЛЭЭ</a:t>
            </a:r>
          </a:p>
        </p:txBody>
      </p:sp>
      <p:sp>
        <p:nvSpPr>
          <p:cNvPr id="24" name="TextBox 136">
            <a:extLst>
              <a:ext uri="{FF2B5EF4-FFF2-40B4-BE49-F238E27FC236}">
                <a16:creationId xmlns="" xmlns:a16="http://schemas.microsoft.com/office/drawing/2014/main" xmlns:lc="http://schemas.openxmlformats.org/drawingml/2006/lockedCanvas" id="{2FBC6598-D0D5-4A00-8E73-FDE3B57110A4}"/>
              </a:ext>
            </a:extLst>
          </p:cNvPr>
          <p:cNvSpPr txBox="1"/>
          <p:nvPr/>
        </p:nvSpPr>
        <p:spPr>
          <a:xfrm>
            <a:off x="4916570" y="3611993"/>
            <a:ext cx="369951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3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АРМАТУР, КАТАНКИЙН ДОТООДЫН ҮЙЛДВЭРЛЭЛ</a:t>
            </a:r>
          </a:p>
        </p:txBody>
      </p:sp>
      <p:sp>
        <p:nvSpPr>
          <p:cNvPr id="32" name="AutoShape 2" descr="몽골 대기업은 어떤 기업들일까?(3탄) 자산 규모로 본 몽골 대기업 순위 11위~20위 | 하이몽골리아 - 몽골여행/커뮤니티"/>
          <p:cNvSpPr>
            <a:spLocks noChangeAspect="1" noChangeArrowheads="1"/>
          </p:cNvSpPr>
          <p:nvPr/>
        </p:nvSpPr>
        <p:spPr bwMode="auto">
          <a:xfrm>
            <a:off x="-1672348" y="-122085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="" xmlns:a16="http://schemas.microsoft.com/office/drawing/2014/main" xmlns:lc="http://schemas.openxmlformats.org/drawingml/2006/lockedCanvas" id="{15F7BE62-C878-4880-B516-AFFB18BD27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7722702"/>
              </p:ext>
            </p:extLst>
          </p:nvPr>
        </p:nvGraphicFramePr>
        <p:xfrm>
          <a:off x="4572901" y="1693776"/>
          <a:ext cx="2991446" cy="182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xmlns:lc="http://schemas.openxmlformats.org/drawingml/2006/lockedCanvas" id="{5A78B22E-480D-4679-A379-6EACB2D827E7}"/>
              </a:ext>
            </a:extLst>
          </p:cNvPr>
          <p:cNvGrpSpPr/>
          <p:nvPr/>
        </p:nvGrpSpPr>
        <p:grpSpPr>
          <a:xfrm>
            <a:off x="7333561" y="2457020"/>
            <a:ext cx="1103723" cy="690254"/>
            <a:chOff x="10583445" y="4688482"/>
            <a:chExt cx="1354183" cy="873445"/>
          </a:xfrm>
          <a:solidFill>
            <a:srgbClr val="ED7D31"/>
          </a:solidFill>
        </p:grpSpPr>
        <p:sp>
          <p:nvSpPr>
            <p:cNvPr id="48" name="Rectangle: Rounded Corners 10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653D60E-03F8-4F33-BFD9-28F4984DE255}"/>
                </a:ext>
              </a:extLst>
            </p:cNvPr>
            <p:cNvSpPr/>
            <p:nvPr/>
          </p:nvSpPr>
          <p:spPr>
            <a:xfrm>
              <a:off x="10583446" y="4801829"/>
              <a:ext cx="1337227" cy="716485"/>
            </a:xfrm>
            <a:prstGeom prst="round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TextBox 13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DE580F9E-D421-4AF9-9595-5CAB502DFEAF}"/>
                </a:ext>
              </a:extLst>
            </p:cNvPr>
            <p:cNvSpPr txBox="1"/>
            <p:nvPr/>
          </p:nvSpPr>
          <p:spPr>
            <a:xfrm>
              <a:off x="10583445" y="4688482"/>
              <a:ext cx="1354183" cy="662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1.0</a:t>
              </a:r>
            </a:p>
          </p:txBody>
        </p:sp>
        <p:sp>
          <p:nvSpPr>
            <p:cNvPr id="50" name="TextBox 14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D17D877-376A-42D5-9057-3CE505A04CF4}"/>
                </a:ext>
              </a:extLst>
            </p:cNvPr>
            <p:cNvSpPr txBox="1"/>
            <p:nvPr/>
          </p:nvSpPr>
          <p:spPr>
            <a:xfrm>
              <a:off x="10820669" y="5094576"/>
              <a:ext cx="966073" cy="4673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n-M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сая.тн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xmlns:lc="http://schemas.openxmlformats.org/drawingml/2006/lockedCanvas" id="{AA42EF64-3AFF-4E71-A0D1-0FB66CFB3288}"/>
              </a:ext>
            </a:extLst>
          </p:cNvPr>
          <p:cNvSpPr/>
          <p:nvPr/>
        </p:nvSpPr>
        <p:spPr>
          <a:xfrm>
            <a:off x="526407" y="2975013"/>
            <a:ext cx="161208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Дотоодын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үйлдвэрлэл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xmlns:lc="http://schemas.openxmlformats.org/drawingml/2006/lockedCanvas" id="{F3592670-3BC6-4C15-8F77-99FEACF884A7}"/>
              </a:ext>
            </a:extLst>
          </p:cNvPr>
          <p:cNvSpPr/>
          <p:nvPr/>
        </p:nvSpPr>
        <p:spPr>
          <a:xfrm>
            <a:off x="467377" y="5017453"/>
            <a:ext cx="161208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Дотоодын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үйлдвэрлэл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="" xmlns:a16="http://schemas.microsoft.com/office/drawing/2014/main" xmlns:lc="http://schemas.openxmlformats.org/drawingml/2006/lockedCanvas" id="{249ECA03-A3E3-4750-9844-C422E30865AF}"/>
              </a:ext>
            </a:extLst>
          </p:cNvPr>
          <p:cNvSpPr txBox="1"/>
          <p:nvPr/>
        </p:nvSpPr>
        <p:spPr>
          <a:xfrm>
            <a:off x="4922048" y="3067564"/>
            <a:ext cx="604780" cy="347776"/>
          </a:xfrm>
          <a:prstGeom prst="rect">
            <a:avLst/>
          </a:prstGeom>
        </p:spPr>
        <p:txBody>
          <a:bodyPr wrap="none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Дотоодын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="" xmlns:a16="http://schemas.microsoft.com/office/drawing/2014/main" xmlns:lc="http://schemas.openxmlformats.org/drawingml/2006/lockedCanvas" id="{249ECA03-A3E3-4750-9844-C422E30865AF}"/>
              </a:ext>
            </a:extLst>
          </p:cNvPr>
          <p:cNvSpPr txBox="1"/>
          <p:nvPr/>
        </p:nvSpPr>
        <p:spPr>
          <a:xfrm>
            <a:off x="4926391" y="3253836"/>
            <a:ext cx="604780" cy="347776"/>
          </a:xfrm>
          <a:prstGeom prst="rect">
            <a:avLst/>
          </a:prstGeom>
        </p:spPr>
        <p:txBody>
          <a:bodyPr wrap="none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үйлдвэрлэл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арматур, гм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mn-M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TextBox 102">
            <a:extLst>
              <a:ext uri="{FF2B5EF4-FFF2-40B4-BE49-F238E27FC236}">
                <a16:creationId xmlns="" xmlns:a16="http://schemas.microsoft.com/office/drawing/2014/main" xmlns:lc="http://schemas.openxmlformats.org/drawingml/2006/lockedCanvas" id="{C20AFFF8-D5AF-4C65-B00A-BDE514C35AE1}"/>
              </a:ext>
            </a:extLst>
          </p:cNvPr>
          <p:cNvSpPr txBox="1"/>
          <p:nvPr/>
        </p:nvSpPr>
        <p:spPr>
          <a:xfrm>
            <a:off x="557839" y="76200"/>
            <a:ext cx="7992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193477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ХАР ТӨМӨРЛӨГ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xmlns:lc="http://schemas.openxmlformats.org/drawingml/2006/lockedCanvas" id="{3E42FB2F-F1D0-4C6C-AE3E-88152DBBE799}"/>
              </a:ext>
            </a:extLst>
          </p:cNvPr>
          <p:cNvCxnSpPr>
            <a:cxnSpLocks/>
          </p:cNvCxnSpPr>
          <p:nvPr/>
        </p:nvCxnSpPr>
        <p:spPr>
          <a:xfrm>
            <a:off x="557838" y="798450"/>
            <a:ext cx="7992474" cy="0"/>
          </a:xfrm>
          <a:prstGeom prst="line">
            <a:avLst/>
          </a:prstGeom>
          <a:ln w="38100">
            <a:solidFill>
              <a:srgbClr val="19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05">
            <a:extLst>
              <a:ext uri="{FF2B5EF4-FFF2-40B4-BE49-F238E27FC236}">
                <a16:creationId xmlns="" xmlns:a16="http://schemas.microsoft.com/office/drawing/2014/main" xmlns:lc="http://schemas.openxmlformats.org/drawingml/2006/lockedCanvas" id="{F1DC4A65-A8DB-4E4C-9600-FE7342E9EB86}"/>
              </a:ext>
            </a:extLst>
          </p:cNvPr>
          <p:cNvSpPr txBox="1"/>
          <p:nvPr/>
        </p:nvSpPr>
        <p:spPr>
          <a:xfrm>
            <a:off x="6388860" y="6485502"/>
            <a:ext cx="224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Times New Roman" panose="02020603050405020304" pitchFamily="18" charset="0"/>
              </a:rPr>
              <a:t>Эх сурвалж: УУХҮЯ, ГЕГ, ААН</a:t>
            </a:r>
          </a:p>
        </p:txBody>
      </p:sp>
      <p:sp>
        <p:nvSpPr>
          <p:cNvPr id="46" name="Rectangle: Rounded Corners 127">
            <a:extLst>
              <a:ext uri="{FF2B5EF4-FFF2-40B4-BE49-F238E27FC236}">
                <a16:creationId xmlns="" xmlns:a16="http://schemas.microsoft.com/office/drawing/2014/main" xmlns:lc="http://schemas.openxmlformats.org/drawingml/2006/lockedCanvas" id="{62DF0BDC-210C-4450-A010-6AA56625A7FF}"/>
              </a:ext>
            </a:extLst>
          </p:cNvPr>
          <p:cNvSpPr/>
          <p:nvPr/>
        </p:nvSpPr>
        <p:spPr>
          <a:xfrm>
            <a:off x="557838" y="967583"/>
            <a:ext cx="3587254" cy="47031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ӨНӨӨГИЙН БАЙДЛААР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(2020.12.31)</a:t>
            </a:r>
            <a:endParaRPr kumimoji="0" lang="mn-M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: Rounded Corners 128">
            <a:extLst>
              <a:ext uri="{FF2B5EF4-FFF2-40B4-BE49-F238E27FC236}">
                <a16:creationId xmlns="" xmlns:a16="http://schemas.microsoft.com/office/drawing/2014/main" xmlns:lc="http://schemas.openxmlformats.org/drawingml/2006/lockedCanvas" id="{AE11D013-8B83-4B4B-AF06-7C6B0ADB8300}"/>
              </a:ext>
            </a:extLst>
          </p:cNvPr>
          <p:cNvSpPr/>
          <p:nvPr/>
        </p:nvSpPr>
        <p:spPr>
          <a:xfrm>
            <a:off x="4916572" y="972810"/>
            <a:ext cx="3633740" cy="470319"/>
          </a:xfrm>
          <a:prstGeom prst="roundRect">
            <a:avLst/>
          </a:prstGeom>
          <a:solidFill>
            <a:srgbClr val="843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282559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224</Words>
  <Application>Microsoft Office PowerPoint</Application>
  <PresentationFormat>On-screen Show (4:3)</PresentationFormat>
  <Paragraphs>104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Mishka</dc:creator>
  <cp:lastModifiedBy>Mishka</cp:lastModifiedBy>
  <cp:revision>4</cp:revision>
  <dcterms:created xsi:type="dcterms:W3CDTF">2021-09-23T02:09:19Z</dcterms:created>
  <dcterms:modified xsi:type="dcterms:W3CDTF">2021-09-23T02:40:59Z</dcterms:modified>
</cp:coreProperties>
</file>