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t-Orgil\Downloads\ES%202020-10-12\Reserve%20Tota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t-Orgil\Downloads\ES%202020-10-12\Reserve%20Tota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t-Orgil\Downloads\ES%202020-10-12\Production%20&amp;%20Export%20till%202020%20and%20beyond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t-Orgil\Downloads\ES%202020-10-12\Production%20&amp;%20Export%20till%202020%20and%20beyond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yunbaatar.Ts\Desktop\&#1061;&#1198;&#1056;&#1069;&#1051;&#1057;&#1198;&#1061;%20&#1058;&#1040;&#1053;&#1048;&#1051;&#1062;&#1059;&#1059;&#1051;&#1043;&#1040;\&#1040;&#1083;&#1090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yunbaatar.Ts\Desktop\&#1061;&#1198;&#1056;&#1069;&#1051;&#1057;&#1198;&#1061;%20&#1058;&#1040;&#1053;&#1048;&#1051;&#1062;&#1059;&#1059;&#1051;&#1043;&#1040;\&#1040;&#1083;&#109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bg1"/>
                </a:solidFill>
                <a:latin typeface="Bahnschrift SemiBold SemiConden" panose="020B0502040204020203" pitchFamily="34" charset="0"/>
                <a:ea typeface="+mn-ea"/>
                <a:cs typeface="+mn-cs"/>
              </a:defRPr>
            </a:pPr>
            <a:r>
              <a:rPr lang="mn-MN" sz="1200" dirty="0">
                <a:solidFill>
                  <a:sysClr val="windowText" lastClr="000000"/>
                </a:solidFill>
                <a:latin typeface="+mn-lt"/>
              </a:rPr>
              <a:t>Баталгаат</a:t>
            </a:r>
            <a:r>
              <a:rPr lang="mn-MN" sz="1200" baseline="0" dirty="0">
                <a:solidFill>
                  <a:sysClr val="windowText" lastClr="000000"/>
                </a:solidFill>
                <a:latin typeface="+mn-lt"/>
              </a:rPr>
              <a:t/>
            </a:r>
            <a:br>
              <a:rPr lang="mn-MN" sz="1200" baseline="0" dirty="0">
                <a:solidFill>
                  <a:sysClr val="windowText" lastClr="000000"/>
                </a:solidFill>
                <a:latin typeface="+mn-lt"/>
              </a:rPr>
            </a:br>
            <a:r>
              <a:rPr lang="mn-MN" sz="1200" baseline="0" dirty="0">
                <a:solidFill>
                  <a:sysClr val="windowText" lastClr="000000"/>
                </a:solidFill>
                <a:latin typeface="+mn-lt"/>
              </a:rPr>
              <a:t>н</a:t>
            </a:r>
            <a:r>
              <a:rPr lang="mn-MN" sz="1200" dirty="0">
                <a:solidFill>
                  <a:sysClr val="windowText" lastClr="000000"/>
                </a:solidFill>
                <a:latin typeface="+mn-lt"/>
              </a:rPr>
              <a:t>өөц</a:t>
            </a:r>
          </a:p>
        </c:rich>
      </c:tx>
      <c:layout>
        <c:manualLayout>
          <c:xMode val="edge"/>
          <c:yMode val="edge"/>
          <c:x val="6.1542059748208519E-2"/>
          <c:y val="0.3220094284906979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8919000438775733"/>
          <c:y val="3.2844194271069931E-2"/>
          <c:w val="0.41431217304378226"/>
          <c:h val="0.94253622987058894"/>
        </c:manualLayout>
      </c:layout>
      <c:pieChart>
        <c:varyColors val="1"/>
        <c:ser>
          <c:idx val="0"/>
          <c:order val="0"/>
          <c:tx>
            <c:strRef>
              <c:f>'Нөөц нийт'!$C$1</c:f>
              <c:strCache>
                <c:ptCount val="1"/>
                <c:pt idx="0">
                  <c:v>Нөөцийн хэмжээ /сая тонн/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37B-4E4D-AE9F-BD3B908DD706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37B-4E4D-AE9F-BD3B908DD7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37B-4E4D-AE9F-BD3B908DD7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37B-4E4D-AE9F-BD3B908DD7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37B-4E4D-AE9F-BD3B908DD70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37B-4E4D-AE9F-BD3B908DD706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7B-4E4D-AE9F-BD3B908DD706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7B-4E4D-AE9F-BD3B908DD706}"/>
                </c:ext>
              </c:extLst>
            </c:dLbl>
            <c:dLbl>
              <c:idx val="2"/>
              <c:layout>
                <c:manualLayout>
                  <c:x val="-0.20986973913304818"/>
                  <c:y val="0.238410596026489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7B-4E4D-AE9F-BD3B908DD706}"/>
                </c:ext>
              </c:extLst>
            </c:dLbl>
            <c:dLbl>
              <c:idx val="3"/>
              <c:layout>
                <c:manualLayout>
                  <c:x val="-0.23248333917496172"/>
                  <c:y val="0.1854304635761588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7B-4E4D-AE9F-BD3B908DD706}"/>
                </c:ext>
              </c:extLst>
            </c:dLbl>
            <c:dLbl>
              <c:idx val="4"/>
              <c:layout>
                <c:manualLayout>
                  <c:x val="-0.22179234696592048"/>
                  <c:y val="4.85651214128035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7B-4E4D-AE9F-BD3B908DD706}"/>
                </c:ext>
              </c:extLst>
            </c:dLbl>
            <c:dLbl>
              <c:idx val="5"/>
              <c:layout>
                <c:manualLayout>
                  <c:x val="-0.17537069294979765"/>
                  <c:y val="-9.271523178807947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7B-4E4D-AE9F-BD3B908DD706}"/>
                </c:ext>
              </c:extLst>
            </c:dLbl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'Нөөц нийт'!$B$2:$B$3</c:f>
              <c:strCache>
                <c:ptCount val="2"/>
                <c:pt idx="0">
                  <c:v>Баталгаат нөөц</c:v>
                </c:pt>
                <c:pt idx="1">
                  <c:v>Ашиглалтын баталгаат нөөц сая.тн</c:v>
                </c:pt>
              </c:strCache>
            </c:strRef>
          </c:cat>
          <c:val>
            <c:numRef>
              <c:f>'Нөөц нийт'!$C$2:$C$3</c:f>
              <c:numCache>
                <c:formatCode>General</c:formatCode>
                <c:ptCount val="2"/>
                <c:pt idx="0">
                  <c:v>289.39999999999998</c:v>
                </c:pt>
                <c:pt idx="1">
                  <c:v>43.2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737B-4E4D-AE9F-BD3B908DD70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88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mn-MN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Баталгаат </a:t>
            </a:r>
            <a:br>
              <a:rPr lang="mn-MN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mn-MN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нөөц </a:t>
            </a:r>
          </a:p>
        </c:rich>
      </c:tx>
      <c:layout>
        <c:manualLayout>
          <c:xMode val="edge"/>
          <c:yMode val="edge"/>
          <c:x val="2.6308822067241458E-2"/>
          <c:y val="0.3067936793640088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4808829169211538"/>
          <c:y val="1.3580850243703462E-2"/>
          <c:w val="0.49582659829836795"/>
          <c:h val="0.97929348158463636"/>
        </c:manualLayout>
      </c:layout>
      <c:pieChart>
        <c:varyColors val="1"/>
        <c:ser>
          <c:idx val="0"/>
          <c:order val="0"/>
          <c:tx>
            <c:strRef>
              <c:f>'Нөөц нийт'!$D$1</c:f>
              <c:strCache>
                <c:ptCount val="1"/>
                <c:pt idx="0">
                  <c:v>Нөөц өссөн дүнгээр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rgbClr val="ED7D31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69E-437C-8785-ACF779330437}"/>
              </c:ext>
            </c:extLst>
          </c:dPt>
          <c:dPt>
            <c:idx val="1"/>
            <c:bubble3D val="0"/>
            <c:spPr>
              <a:solidFill>
                <a:srgbClr val="FFB089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69E-437C-8785-ACF77933043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69E-437C-8785-ACF77933043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69E-437C-8785-ACF77933043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69E-437C-8785-ACF77933043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69E-437C-8785-ACF779330437}"/>
              </c:ext>
            </c:extLst>
          </c:dPt>
          <c:dLbls>
            <c:delete val="1"/>
          </c:dLbls>
          <c:cat>
            <c:strRef>
              <c:f>'Нөөц нийт'!$B$2:$B$3</c:f>
              <c:strCache>
                <c:ptCount val="2"/>
                <c:pt idx="0">
                  <c:v>Баталгаат нөөц</c:v>
                </c:pt>
                <c:pt idx="1">
                  <c:v>Ашиглалтын баталгаат нөөц сая.тн</c:v>
                </c:pt>
              </c:strCache>
            </c:strRef>
          </c:cat>
          <c:val>
            <c:numRef>
              <c:f>'Нөөц нийт'!$D$2:$D$3</c:f>
              <c:numCache>
                <c:formatCode>General</c:formatCode>
                <c:ptCount val="2"/>
                <c:pt idx="0">
                  <c:v>384.4</c:v>
                </c:pt>
                <c:pt idx="1">
                  <c:v>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69E-437C-8785-ACF7793304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87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bg1"/>
          </a:solidFill>
          <a:latin typeface="Bahnschrift SemiBold SemiConden" panose="020B0502040204020203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280931246734644E-3"/>
          <c:y val="5.0925925925925923E-2"/>
          <c:w val="0.97233220125677056"/>
          <c:h val="0.9490735936556841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'1996-2020'!$D$36</c:f>
              <c:strCache>
                <c:ptCount val="1"/>
                <c:pt idx="0">
                  <c:v>2020.10.11 /тэрбум төг/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r>
                      <a: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102.8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5854830508584783"/>
                      <c:h val="0.3327393543488125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6933-4DF1-8BC4-8158E86BCE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'1996-2020'!$G$35</c:f>
              <c:numCache>
                <c:formatCode>General</c:formatCode>
                <c:ptCount val="1"/>
              </c:numCache>
            </c:numRef>
          </c:cat>
          <c:val>
            <c:numRef>
              <c:f>'1996-2020'!$G$36</c:f>
              <c:numCache>
                <c:formatCode>_(* #,##0_);_(* \(#,##0\);_(* "-"??_);_(@_)</c:formatCode>
                <c:ptCount val="1"/>
                <c:pt idx="0">
                  <c:v>61.85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85B-4481-9DA8-255D8D215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789696"/>
        <c:axId val="43532288"/>
      </c:barChart>
      <c:catAx>
        <c:axId val="23178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SemiConden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43532288"/>
        <c:crosses val="autoZero"/>
        <c:auto val="0"/>
        <c:lblAlgn val="ctr"/>
        <c:lblOffset val="100"/>
        <c:noMultiLvlLbl val="0"/>
      </c:catAx>
      <c:valAx>
        <c:axId val="43532288"/>
        <c:scaling>
          <c:orientation val="minMax"/>
        </c:scaling>
        <c:delete val="1"/>
        <c:axPos val="b"/>
        <c:numFmt formatCode="_(* #,##0_);_(* \(#,##0\);_(* &quot;-&quot;??_);_(@_)" sourceLinked="1"/>
        <c:majorTickMark val="out"/>
        <c:minorTickMark val="none"/>
        <c:tickLblPos val="nextTo"/>
        <c:crossAx val="2317896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Bahnschrift SemiBold SemiConden" panose="020B0502040204020203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1134966291394004"/>
          <c:w val="0.97233220125677056"/>
          <c:h val="0.8886507775981257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'1996-2020'!$C$70</c:f>
              <c:strCache>
                <c:ptCount val="1"/>
                <c:pt idx="0">
                  <c:v>2020.10.11 /мян тн/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555.6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5206506035890327"/>
                      <c:h val="0.2591235762440865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A724-4105-8BE3-7CACFC43BE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'1996-2020'!$G$35</c:f>
              <c:numCache>
                <c:formatCode>General</c:formatCode>
                <c:ptCount val="1"/>
              </c:numCache>
            </c:numRef>
          </c:cat>
          <c:val>
            <c:numRef>
              <c:f>'1996-2020'!$E$70</c:f>
              <c:numCache>
                <c:formatCode>_(* #,##0_);_(* \(#,##0\);_(* "-"??_);_(@_)</c:formatCode>
                <c:ptCount val="1"/>
                <c:pt idx="0">
                  <c:v>336.185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BE-450B-8B91-F2E67F188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578112"/>
        <c:axId val="43579648"/>
      </c:barChart>
      <c:catAx>
        <c:axId val="43578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SemiConden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43579648"/>
        <c:crosses val="autoZero"/>
        <c:auto val="0"/>
        <c:lblAlgn val="ctr"/>
        <c:lblOffset val="100"/>
        <c:noMultiLvlLbl val="0"/>
      </c:catAx>
      <c:valAx>
        <c:axId val="43579648"/>
        <c:scaling>
          <c:orientation val="minMax"/>
        </c:scaling>
        <c:delete val="1"/>
        <c:axPos val="b"/>
        <c:numFmt formatCode="_(* #,##0_);_(* \(#,##0\);_(* &quot;-&quot;??_);_(@_)" sourceLinked="1"/>
        <c:majorTickMark val="out"/>
        <c:minorTickMark val="none"/>
        <c:tickLblPos val="nextTo"/>
        <c:crossAx val="435781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Bahnschrift SemiBold SemiConden" panose="020B0502040204020203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Sheet1!$B$14</c:f>
              <c:strCache>
                <c:ptCount val="1"/>
              </c:strCache>
            </c:strRef>
          </c:tx>
          <c:spPr>
            <a:solidFill>
              <a:srgbClr val="FDBF07"/>
            </a:solidFill>
          </c:spPr>
          <c:dPt>
            <c:idx val="0"/>
            <c:bubble3D val="0"/>
            <c:spPr>
              <a:solidFill>
                <a:srgbClr val="2F559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D5B-4650-92BC-DD16698A674A}"/>
              </c:ext>
            </c:extLst>
          </c:dPt>
          <c:dPt>
            <c:idx val="1"/>
            <c:bubble3D val="0"/>
            <c:spPr>
              <a:solidFill>
                <a:srgbClr val="FDBF0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D5B-4650-92BC-DD16698A674A}"/>
              </c:ext>
            </c:extLst>
          </c:dPt>
          <c:dLbls>
            <c:dLbl>
              <c:idx val="0"/>
              <c:layout>
                <c:manualLayout>
                  <c:x val="0.23154564908086012"/>
                  <c:y val="-2.5796846280480103E-2"/>
                </c:manualLayout>
              </c:layout>
              <c:tx>
                <c:rich>
                  <a:bodyPr/>
                  <a:lstStyle/>
                  <a:p>
                    <a:r>
                      <a:rPr lang="mn-MN" sz="1000" dirty="0"/>
                      <a:t>Үндсэн</a:t>
                    </a:r>
                  </a:p>
                  <a:p>
                    <a:r>
                      <a:rPr lang="mn-MN" sz="1000" dirty="0"/>
                      <a:t>89%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4264269632271721"/>
                      <c:h val="0.3174375251747932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2D5B-4650-92BC-DD16698A674A}"/>
                </c:ext>
              </c:extLst>
            </c:dLbl>
            <c:dLbl>
              <c:idx val="1"/>
              <c:layout>
                <c:manualLayout>
                  <c:x val="-0.24122991464207222"/>
                  <c:y val="1.8834217744351713E-2"/>
                </c:manualLayout>
              </c:layout>
              <c:tx>
                <c:rich>
                  <a:bodyPr/>
                  <a:lstStyle/>
                  <a:p>
                    <a:r>
                      <a:rPr lang="mn-MN" sz="1050" dirty="0"/>
                      <a:t>Шороон</a:t>
                    </a:r>
                  </a:p>
                  <a:p>
                    <a:r>
                      <a:rPr lang="mn-MN" sz="1050" dirty="0"/>
                      <a:t>11%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286963206507085"/>
                      <c:h val="0.3623569625293251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2D5B-4650-92BC-DD16698A67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Sheet1!$A$15:$A$16</c:f>
              <c:strCache>
                <c:ptCount val="2"/>
                <c:pt idx="0">
                  <c:v>Үндсэн орд (тн)</c:v>
                </c:pt>
                <c:pt idx="1">
                  <c:v>Шороон орд (тн)</c:v>
                </c:pt>
              </c:strCache>
            </c:strRef>
          </c:cat>
          <c:val>
            <c:numRef>
              <c:f>Sheet1!$B$15:$B$16</c:f>
              <c:numCache>
                <c:formatCode>General</c:formatCode>
                <c:ptCount val="2"/>
                <c:pt idx="0">
                  <c:v>438.1</c:v>
                </c:pt>
                <c:pt idx="1">
                  <c:v>51.4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D5B-4650-92BC-DD16698A674A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105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Sheet1!$B$10</c:f>
              <c:strCache>
                <c:ptCount val="1"/>
              </c:strCache>
            </c:strRef>
          </c:tx>
          <c:spPr>
            <a:solidFill>
              <a:srgbClr val="ED7D31"/>
            </a:solidFill>
          </c:spPr>
          <c:dPt>
            <c:idx val="0"/>
            <c:bubble3D val="0"/>
            <c:spPr>
              <a:solidFill>
                <a:srgbClr val="2F5597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D27-4AF4-9B1F-8958F942D91A}"/>
              </c:ext>
            </c:extLst>
          </c:dPt>
          <c:dPt>
            <c:idx val="1"/>
            <c:bubble3D val="0"/>
            <c:spPr>
              <a:solidFill>
                <a:srgbClr val="FDBF07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D27-4AF4-9B1F-8958F942D91A}"/>
              </c:ext>
            </c:extLst>
          </c:dPt>
          <c:dLbls>
            <c:dLbl>
              <c:idx val="0"/>
              <c:layout>
                <c:manualLayout>
                  <c:x val="-0.21208032934194304"/>
                  <c:y val="5.4876951812520176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 algn="ctr">
                      <a:defRPr sz="1000" b="1" i="0" u="none" strike="noStrike" kern="1200" baseline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mn-MN"/>
                      <a:t>Үндсэн</a:t>
                    </a:r>
                  </a:p>
                  <a:p>
                    <a:pPr algn="ctr">
                      <a:defRPr sz="1000" b="1" i="0" u="none" strike="noStrike" kern="1200" baseline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mn-MN"/>
                      <a:t>21%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668982090986981"/>
                      <c:h val="0.3750734161944219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0D27-4AF4-9B1F-8958F942D91A}"/>
                </c:ext>
              </c:extLst>
            </c:dLbl>
            <c:dLbl>
              <c:idx val="1"/>
              <c:layout>
                <c:manualLayout>
                  <c:x val="0.2017010427768374"/>
                  <c:y val="-2.8523183643665573E-3"/>
                </c:manualLayout>
              </c:layout>
              <c:tx>
                <c:rich>
                  <a:bodyPr/>
                  <a:lstStyle/>
                  <a:p>
                    <a:r>
                      <a:rPr lang="mn-MN" dirty="0"/>
                      <a:t>Шороон</a:t>
                    </a:r>
                  </a:p>
                  <a:p>
                    <a:r>
                      <a:rPr lang="mn-MN" dirty="0"/>
                      <a:t>79%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9307773329326245"/>
                      <c:h val="0.4506501626886734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0D27-4AF4-9B1F-8958F942D9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Sheet1!$A$11:$A$12</c:f>
              <c:strCache>
                <c:ptCount val="2"/>
                <c:pt idx="0">
                  <c:v>Үндсэн орд </c:v>
                </c:pt>
                <c:pt idx="1">
                  <c:v>Шороон орд</c:v>
                </c:pt>
              </c:strCache>
            </c:strRef>
          </c:cat>
          <c:val>
            <c:numRef>
              <c:f>Sheet1!$B$11:$B$12</c:f>
              <c:numCache>
                <c:formatCode>General</c:formatCode>
                <c:ptCount val="2"/>
                <c:pt idx="0">
                  <c:v>115</c:v>
                </c:pt>
                <c:pt idx="1">
                  <c:v>433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D27-4AF4-9B1F-8958F942D91A}"/>
            </c:ext>
          </c:extLst>
        </c:ser>
        <c:dLbls>
          <c:dLblPos val="in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51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B8AB-0B3D-4970-8AF0-9C37F872C7C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8FCD-8B78-494B-B639-24273EBFC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985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B8AB-0B3D-4970-8AF0-9C37F872C7C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8FCD-8B78-494B-B639-24273EBFC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14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B8AB-0B3D-4970-8AF0-9C37F872C7C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8FCD-8B78-494B-B639-24273EBFC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316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B8AB-0B3D-4970-8AF0-9C37F872C7C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8FCD-8B78-494B-B639-24273EBFC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24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B8AB-0B3D-4970-8AF0-9C37F872C7C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8FCD-8B78-494B-B639-24273EBFC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6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B8AB-0B3D-4970-8AF0-9C37F872C7C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8FCD-8B78-494B-B639-24273EBFC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78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B8AB-0B3D-4970-8AF0-9C37F872C7C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8FCD-8B78-494B-B639-24273EBFC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86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B8AB-0B3D-4970-8AF0-9C37F872C7C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8FCD-8B78-494B-B639-24273EBFC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57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B8AB-0B3D-4970-8AF0-9C37F872C7C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8FCD-8B78-494B-B639-24273EBFC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965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B8AB-0B3D-4970-8AF0-9C37F872C7C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8FCD-8B78-494B-B639-24273EBFC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35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B8AB-0B3D-4970-8AF0-9C37F872C7C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8FCD-8B78-494B-B639-24273EBFC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186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3B8AB-0B3D-4970-8AF0-9C37F872C7C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D8FCD-8B78-494B-B639-24273EBFC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44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6.xml"/><Relationship Id="rId7" Type="http://schemas.openxmlformats.org/officeDocument/2006/relationships/image" Target="../media/image5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61">
            <a:extLst>
              <a:ext uri="{FF2B5EF4-FFF2-40B4-BE49-F238E27FC236}">
                <a16:creationId xmlns="" xmlns:a16="http://schemas.microsoft.com/office/drawing/2014/main" xmlns:lc="http://schemas.openxmlformats.org/drawingml/2006/lockedCanvas" id="{1E78A4FD-7F57-43B7-BF3E-4453B381C37E}"/>
              </a:ext>
            </a:extLst>
          </p:cNvPr>
          <p:cNvSpPr/>
          <p:nvPr/>
        </p:nvSpPr>
        <p:spPr>
          <a:xfrm>
            <a:off x="614423" y="965243"/>
            <a:ext cx="3587254" cy="470319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ӨНӨӨГИЙН БАЙДЛААР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(2020.12.31)</a:t>
            </a:r>
            <a:endParaRPr kumimoji="0" lang="mn-M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5" name="Rectangle: Rounded Corners 63">
            <a:extLst>
              <a:ext uri="{FF2B5EF4-FFF2-40B4-BE49-F238E27FC236}">
                <a16:creationId xmlns="" xmlns:a16="http://schemas.microsoft.com/office/drawing/2014/main" xmlns:lc="http://schemas.openxmlformats.org/drawingml/2006/lockedCanvas" id="{3136B23B-BC6A-4397-9831-4FB33500F413}"/>
              </a:ext>
            </a:extLst>
          </p:cNvPr>
          <p:cNvSpPr/>
          <p:nvPr/>
        </p:nvSpPr>
        <p:spPr>
          <a:xfrm>
            <a:off x="4939688" y="965243"/>
            <a:ext cx="3633740" cy="47031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2024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CF85BB3C-BDFF-42D5-807B-FE612E47C398}"/>
              </a:ext>
            </a:extLst>
          </p:cNvPr>
          <p:cNvSpPr/>
          <p:nvPr/>
        </p:nvSpPr>
        <p:spPr>
          <a:xfrm>
            <a:off x="4933525" y="4955657"/>
            <a:ext cx="3677491" cy="170113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 SemiConden" panose="020B0502040204020203" pitchFamily="34" charset="0"/>
              <a:ea typeface="+mn-ea"/>
              <a:cs typeface="+mn-cs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="" xmlns:a16="http://schemas.microsoft.com/office/drawing/2014/main" xmlns:lc="http://schemas.openxmlformats.org/drawingml/2006/lockedCanvas" id="{264C2837-1801-42E9-93F6-2273ED3F5D96}"/>
              </a:ext>
            </a:extLst>
          </p:cNvPr>
          <p:cNvSpPr/>
          <p:nvPr/>
        </p:nvSpPr>
        <p:spPr>
          <a:xfrm rot="5400000">
            <a:off x="2101100" y="4008369"/>
            <a:ext cx="5121780" cy="133439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 SemiConden" panose="020B0502040204020203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7934517" y="1620498"/>
            <a:ext cx="152400" cy="4572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010717" y="1620498"/>
            <a:ext cx="152400" cy="4572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68">
            <a:extLst>
              <a:ext uri="{FF2B5EF4-FFF2-40B4-BE49-F238E27FC236}">
                <a16:creationId xmlns="" xmlns:a16="http://schemas.microsoft.com/office/drawing/2014/main" xmlns:lc="http://schemas.openxmlformats.org/drawingml/2006/lockedCanvas" id="{9DEEA9E9-66CF-47B0-B466-E57D17B8FAFE}"/>
              </a:ext>
            </a:extLst>
          </p:cNvPr>
          <p:cNvSpPr txBox="1"/>
          <p:nvPr/>
        </p:nvSpPr>
        <p:spPr>
          <a:xfrm>
            <a:off x="533399" y="59559"/>
            <a:ext cx="80776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4000" b="1" i="0" u="none" strike="noStrike" kern="1200" cap="none" spc="0" normalizeH="0" baseline="0" noProof="0" dirty="0">
                <a:ln>
                  <a:noFill/>
                </a:ln>
                <a:solidFill>
                  <a:srgbClr val="193477"/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ГАЗРЫН ТОС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xmlns:lc="http://schemas.openxmlformats.org/drawingml/2006/lockedCanvas" id="{A252823C-D392-4A14-AB58-CF41CB99BA8A}"/>
              </a:ext>
            </a:extLst>
          </p:cNvPr>
          <p:cNvCxnSpPr>
            <a:cxnSpLocks/>
          </p:cNvCxnSpPr>
          <p:nvPr/>
        </p:nvCxnSpPr>
        <p:spPr>
          <a:xfrm>
            <a:off x="639406" y="814427"/>
            <a:ext cx="7922853" cy="0"/>
          </a:xfrm>
          <a:prstGeom prst="line">
            <a:avLst/>
          </a:prstGeom>
          <a:ln w="38100">
            <a:solidFill>
              <a:srgbClr val="1934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xmlns:lc="http://schemas.openxmlformats.org/drawingml/2006/lockedCanvas" id="{263C7660-3EE8-47D9-9551-0493BD34E27E}"/>
              </a:ext>
            </a:extLst>
          </p:cNvPr>
          <p:cNvGrpSpPr/>
          <p:nvPr/>
        </p:nvGrpSpPr>
        <p:grpSpPr>
          <a:xfrm>
            <a:off x="378912" y="4899157"/>
            <a:ext cx="3788543" cy="1765696"/>
            <a:chOff x="159544" y="5026229"/>
            <a:chExt cx="3788543" cy="1765696"/>
          </a:xfrm>
        </p:grpSpPr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AB68BC5E-F1FA-46E7-BEB5-E9274EAE5698}"/>
                </a:ext>
              </a:extLst>
            </p:cNvPr>
            <p:cNvSpPr/>
            <p:nvPr/>
          </p:nvSpPr>
          <p:spPr>
            <a:xfrm>
              <a:off x="159544" y="5032081"/>
              <a:ext cx="3767851" cy="175984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58" name="TextBox 20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36751E5A-B3D5-48BE-9DDE-9590AC2C273D}"/>
                </a:ext>
              </a:extLst>
            </p:cNvPr>
            <p:cNvSpPr txBox="1"/>
            <p:nvPr/>
          </p:nvSpPr>
          <p:spPr>
            <a:xfrm>
              <a:off x="2072702" y="5281680"/>
              <a:ext cx="1875385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$</a:t>
              </a:r>
              <a:r>
                <a:rPr kumimoji="0" lang="mn-MN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1</a:t>
              </a: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.0 </a:t>
              </a:r>
              <a:r>
                <a:rPr kumimoji="0" lang="mn-M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ТЭРБУМ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207"/>
            <p:cNvSpPr txBox="1"/>
            <p:nvPr/>
          </p:nvSpPr>
          <p:spPr>
            <a:xfrm>
              <a:off x="563045" y="5026229"/>
              <a:ext cx="1385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ea typeface="+mn-ea"/>
                  <a:cs typeface="+mn-cs"/>
                </a:rPr>
                <a:t>ГТБ импорт </a:t>
              </a:r>
            </a:p>
          </p:txBody>
        </p:sp>
      </p:grpSp>
      <p:sp>
        <p:nvSpPr>
          <p:cNvPr id="18" name="TextBox 1">
            <a:extLst>
              <a:ext uri="{FF2B5EF4-FFF2-40B4-BE49-F238E27FC236}">
                <a16:creationId xmlns="" xmlns:a16="http://schemas.microsoft.com/office/drawing/2014/main" xmlns:lc="http://schemas.openxmlformats.org/drawingml/2006/lockedCanvas" id="{80A4C642-EA7A-4526-9502-479885CF14CF}"/>
              </a:ext>
            </a:extLst>
          </p:cNvPr>
          <p:cNvSpPr txBox="1"/>
          <p:nvPr/>
        </p:nvSpPr>
        <p:spPr>
          <a:xfrm>
            <a:off x="674177" y="5152406"/>
            <a:ext cx="1718203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41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1.9</a:t>
            </a: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mn-MN" sz="12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САЯ ТН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="" xmlns:a16="http://schemas.microsoft.com/office/drawing/2014/main" xmlns:lc="http://schemas.openxmlformats.org/drawingml/2006/lockedCanvas" id="{E8687B9F-93A2-45DE-A805-05A67FB4042A}"/>
              </a:ext>
            </a:extLst>
          </p:cNvPr>
          <p:cNvSpPr txBox="1"/>
          <p:nvPr/>
        </p:nvSpPr>
        <p:spPr>
          <a:xfrm>
            <a:off x="639406" y="5770627"/>
            <a:ext cx="1804605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mn-MN" sz="41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100%</a:t>
            </a: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xmlns:lc="http://schemas.openxmlformats.org/drawingml/2006/lockedCanvas" id="{24D1F493-9BDD-4DB8-A841-ACFE1AAA38E2}"/>
              </a:ext>
            </a:extLst>
          </p:cNvPr>
          <p:cNvGrpSpPr/>
          <p:nvPr/>
        </p:nvGrpSpPr>
        <p:grpSpPr>
          <a:xfrm>
            <a:off x="4753872" y="4866725"/>
            <a:ext cx="3767851" cy="1843750"/>
            <a:chOff x="159544" y="4948175"/>
            <a:chExt cx="3767851" cy="1843750"/>
          </a:xfrm>
        </p:grpSpPr>
        <p:sp>
          <p:nvSpPr>
            <p:cNvPr id="48" name="Rectangle 4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85B12C75-4529-4421-A959-DC8C02C6E88D}"/>
                </a:ext>
              </a:extLst>
            </p:cNvPr>
            <p:cNvSpPr/>
            <p:nvPr/>
          </p:nvSpPr>
          <p:spPr>
            <a:xfrm>
              <a:off x="159544" y="5032081"/>
              <a:ext cx="3767851" cy="175984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49" name="TextBox 9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7813C887-E7FA-4C5D-8DCE-92870EBD4220}"/>
                </a:ext>
              </a:extLst>
            </p:cNvPr>
            <p:cNvSpPr txBox="1"/>
            <p:nvPr/>
          </p:nvSpPr>
          <p:spPr>
            <a:xfrm>
              <a:off x="2730566" y="5773939"/>
              <a:ext cx="91042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0" name="TextBox 99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87759135-4E76-4C94-AABD-F9C82C919BD6}"/>
                </a:ext>
              </a:extLst>
            </p:cNvPr>
            <p:cNvSpPr txBox="1"/>
            <p:nvPr/>
          </p:nvSpPr>
          <p:spPr>
            <a:xfrm>
              <a:off x="527363" y="4948175"/>
              <a:ext cx="1385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ea typeface="+mn-ea"/>
                  <a:cs typeface="+mn-cs"/>
                </a:rPr>
                <a:t>ГТБ импорт </a:t>
              </a:r>
            </a:p>
          </p:txBody>
        </p:sp>
      </p:grpSp>
      <p:sp>
        <p:nvSpPr>
          <p:cNvPr id="21" name="TextBox 3">
            <a:extLst>
              <a:ext uri="{FF2B5EF4-FFF2-40B4-BE49-F238E27FC236}">
                <a16:creationId xmlns="" xmlns:a16="http://schemas.microsoft.com/office/drawing/2014/main" xmlns:lc="http://schemas.openxmlformats.org/drawingml/2006/lockedCanvas" id="{08658DB9-86D9-4428-BF91-B478CEC5CBA7}"/>
              </a:ext>
            </a:extLst>
          </p:cNvPr>
          <p:cNvSpPr txBox="1"/>
          <p:nvPr/>
        </p:nvSpPr>
        <p:spPr>
          <a:xfrm>
            <a:off x="6948035" y="5241107"/>
            <a:ext cx="1628372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41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1.33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mn-MN" sz="12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САЯ ТН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4">
            <a:extLst>
              <a:ext uri="{FF2B5EF4-FFF2-40B4-BE49-F238E27FC236}">
                <a16:creationId xmlns="" xmlns:a16="http://schemas.microsoft.com/office/drawing/2014/main" xmlns:lc="http://schemas.openxmlformats.org/drawingml/2006/lockedCanvas" id="{241FD99A-61AE-4D72-853F-FBD42F1F68B0}"/>
              </a:ext>
            </a:extLst>
          </p:cNvPr>
          <p:cNvSpPr txBox="1"/>
          <p:nvPr/>
        </p:nvSpPr>
        <p:spPr>
          <a:xfrm>
            <a:off x="6948035" y="5784932"/>
            <a:ext cx="1614224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mn-MN" sz="41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55%</a:t>
            </a: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TextBox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37ACC02F-BAF5-47AD-AC56-F30316583221}"/>
              </a:ext>
            </a:extLst>
          </p:cNvPr>
          <p:cNvSpPr txBox="1"/>
          <p:nvPr/>
        </p:nvSpPr>
        <p:spPr>
          <a:xfrm>
            <a:off x="5039894" y="5172810"/>
            <a:ext cx="1692428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41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1.17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mn-MN" sz="12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САЯ ТН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TextBox 6">
            <a:extLst>
              <a:ext uri="{FF2B5EF4-FFF2-40B4-BE49-F238E27FC236}">
                <a16:creationId xmlns="" xmlns:a16="http://schemas.microsoft.com/office/drawing/2014/main" xmlns:lc="http://schemas.openxmlformats.org/drawingml/2006/lockedCanvas" id="{C39C9300-EF8D-4E1A-BE8F-7B45A2CED50D}"/>
              </a:ext>
            </a:extLst>
          </p:cNvPr>
          <p:cNvSpPr txBox="1"/>
          <p:nvPr/>
        </p:nvSpPr>
        <p:spPr>
          <a:xfrm>
            <a:off x="5114509" y="5793804"/>
            <a:ext cx="1614224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mn-MN" sz="41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45%</a:t>
            </a: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5" name="Chart 24">
            <a:extLst>
              <a:ext uri="{FF2B5EF4-FFF2-40B4-BE49-F238E27FC236}">
                <a16:creationId xmlns="" xmlns:a16="http://schemas.microsoft.com/office/drawing/2014/main" xmlns:lc="http://schemas.openxmlformats.org/drawingml/2006/lockedCanvas" id="{90AED67A-9B31-4BDB-988A-213E0986D0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3363784"/>
              </p:ext>
            </p:extLst>
          </p:nvPr>
        </p:nvGraphicFramePr>
        <p:xfrm>
          <a:off x="594527" y="1615823"/>
          <a:ext cx="3587254" cy="168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TextBox 8">
            <a:extLst>
              <a:ext uri="{FF2B5EF4-FFF2-40B4-BE49-F238E27FC236}">
                <a16:creationId xmlns="" xmlns:a16="http://schemas.microsoft.com/office/drawing/2014/main" xmlns:lc="http://schemas.openxmlformats.org/drawingml/2006/lockedCanvas" id="{7DC23419-D822-420C-9BC1-472DDCEA6EDA}"/>
              </a:ext>
            </a:extLst>
          </p:cNvPr>
          <p:cNvSpPr txBox="1"/>
          <p:nvPr/>
        </p:nvSpPr>
        <p:spPr>
          <a:xfrm>
            <a:off x="1589740" y="2482304"/>
            <a:ext cx="1613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332.6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mn-M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сая тн</a:t>
            </a:r>
            <a:endParaRPr kumimoji="0" lang="mn-M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27" name="TextBox 11">
            <a:extLst>
              <a:ext uri="{FF2B5EF4-FFF2-40B4-BE49-F238E27FC236}">
                <a16:creationId xmlns="" xmlns:a16="http://schemas.microsoft.com/office/drawing/2014/main" xmlns:lc="http://schemas.openxmlformats.org/drawingml/2006/lockedCanvas" id="{76EF5124-AB45-439B-B24A-9264EA5D1DCB}"/>
              </a:ext>
            </a:extLst>
          </p:cNvPr>
          <p:cNvSpPr txBox="1"/>
          <p:nvPr/>
        </p:nvSpPr>
        <p:spPr>
          <a:xfrm>
            <a:off x="2964952" y="1743416"/>
            <a:ext cx="1362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А</a:t>
            </a:r>
            <a:r>
              <a:rPr kumimoji="0" lang="mn-M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шиглалтын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баталгаат нөөц</a:t>
            </a:r>
          </a:p>
        </p:txBody>
      </p:sp>
      <p:sp>
        <p:nvSpPr>
          <p:cNvPr id="28" name="TextBox 12">
            <a:extLst>
              <a:ext uri="{FF2B5EF4-FFF2-40B4-BE49-F238E27FC236}">
                <a16:creationId xmlns="" xmlns:a16="http://schemas.microsoft.com/office/drawing/2014/main" xmlns:lc="http://schemas.openxmlformats.org/drawingml/2006/lockedCanvas" id="{1E9F4F19-96AC-43F3-95C4-8BF5F7C02941}"/>
              </a:ext>
            </a:extLst>
          </p:cNvPr>
          <p:cNvSpPr txBox="1"/>
          <p:nvPr/>
        </p:nvSpPr>
        <p:spPr>
          <a:xfrm>
            <a:off x="2229058" y="2195637"/>
            <a:ext cx="1066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43.2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mn-MN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сая тн</a:t>
            </a:r>
          </a:p>
        </p:txBody>
      </p:sp>
      <p:graphicFrame>
        <p:nvGraphicFramePr>
          <p:cNvPr id="29" name="Chart 28">
            <a:extLst>
              <a:ext uri="{FF2B5EF4-FFF2-40B4-BE49-F238E27FC236}">
                <a16:creationId xmlns="" xmlns:a16="http://schemas.microsoft.com/office/drawing/2014/main" xmlns:lc="http://schemas.openxmlformats.org/drawingml/2006/lockedCanvas" id="{EA2E3C6E-A3ED-449B-ADB2-FF15D8DD75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7101729"/>
              </p:ext>
            </p:extLst>
          </p:nvPr>
        </p:nvGraphicFramePr>
        <p:xfrm>
          <a:off x="4984305" y="1554253"/>
          <a:ext cx="3520150" cy="1782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TextBox 19">
            <a:extLst>
              <a:ext uri="{FF2B5EF4-FFF2-40B4-BE49-F238E27FC236}">
                <a16:creationId xmlns="" xmlns:a16="http://schemas.microsoft.com/office/drawing/2014/main" xmlns:lc="http://schemas.openxmlformats.org/drawingml/2006/lockedCanvas" id="{BBB730D1-CF83-444B-A080-328A17E2B597}"/>
              </a:ext>
            </a:extLst>
          </p:cNvPr>
          <p:cNvSpPr txBox="1"/>
          <p:nvPr/>
        </p:nvSpPr>
        <p:spPr>
          <a:xfrm>
            <a:off x="5925210" y="2465497"/>
            <a:ext cx="146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384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mn-M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сая тн</a:t>
            </a:r>
            <a:endParaRPr kumimoji="0" lang="mn-MN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31" name="TextBox 20">
            <a:extLst>
              <a:ext uri="{FF2B5EF4-FFF2-40B4-BE49-F238E27FC236}">
                <a16:creationId xmlns="" xmlns:a16="http://schemas.microsoft.com/office/drawing/2014/main" xmlns:lc="http://schemas.openxmlformats.org/drawingml/2006/lockedCanvas" id="{2E8DFC0C-D766-4FA5-A663-22DD3A32A8FA}"/>
              </a:ext>
            </a:extLst>
          </p:cNvPr>
          <p:cNvSpPr txBox="1"/>
          <p:nvPr/>
        </p:nvSpPr>
        <p:spPr>
          <a:xfrm>
            <a:off x="6784092" y="2152614"/>
            <a:ext cx="8793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47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mn-MN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сая тн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="" xmlns:a16="http://schemas.microsoft.com/office/drawing/2014/main" xmlns:lc="http://schemas.openxmlformats.org/drawingml/2006/lockedCanvas" id="{D7E5D9AC-DE8D-4716-B3F1-AF5574CE1AD4}"/>
              </a:ext>
            </a:extLst>
          </p:cNvPr>
          <p:cNvSpPr txBox="1"/>
          <p:nvPr/>
        </p:nvSpPr>
        <p:spPr>
          <a:xfrm>
            <a:off x="7448294" y="1759124"/>
            <a:ext cx="1384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А</a:t>
            </a:r>
            <a:r>
              <a:rPr kumimoji="0" lang="mn-M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шиглалтын баталгаат нөөц</a:t>
            </a:r>
          </a:p>
        </p:txBody>
      </p:sp>
      <p:graphicFrame>
        <p:nvGraphicFramePr>
          <p:cNvPr id="39" name="Chart 38">
            <a:extLst>
              <a:ext uri="{FF2B5EF4-FFF2-40B4-BE49-F238E27FC236}">
                <a16:creationId xmlns="" xmlns:a16="http://schemas.microsoft.com/office/drawing/2014/main" xmlns:lc="http://schemas.openxmlformats.org/drawingml/2006/lockedCanvas" id="{B2B6DD21-A853-482A-9085-B06D388F94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5373417"/>
              </p:ext>
            </p:extLst>
          </p:nvPr>
        </p:nvGraphicFramePr>
        <p:xfrm>
          <a:off x="782413" y="3359222"/>
          <a:ext cx="3430660" cy="755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0" name="Chart 39">
            <a:extLst>
              <a:ext uri="{FF2B5EF4-FFF2-40B4-BE49-F238E27FC236}">
                <a16:creationId xmlns="" xmlns:a16="http://schemas.microsoft.com/office/drawing/2014/main" xmlns:lc="http://schemas.openxmlformats.org/drawingml/2006/lockedCanvas" id="{F7D4BA37-A6A4-45AD-9F13-8A2BD496D2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448936"/>
              </p:ext>
            </p:extLst>
          </p:nvPr>
        </p:nvGraphicFramePr>
        <p:xfrm>
          <a:off x="748049" y="4005509"/>
          <a:ext cx="3636746" cy="970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1" name="TextBox 244">
            <a:extLst>
              <a:ext uri="{FF2B5EF4-FFF2-40B4-BE49-F238E27FC236}">
                <a16:creationId xmlns="" xmlns:a16="http://schemas.microsoft.com/office/drawing/2014/main" xmlns:lc="http://schemas.openxmlformats.org/drawingml/2006/lockedCanvas" id="{8478F832-D04F-42DB-9B2D-745E583810FC}"/>
              </a:ext>
            </a:extLst>
          </p:cNvPr>
          <p:cNvSpPr txBox="1"/>
          <p:nvPr/>
        </p:nvSpPr>
        <p:spPr>
          <a:xfrm>
            <a:off x="683782" y="3257933"/>
            <a:ext cx="2995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Улсын төсвийн орлого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/</a:t>
            </a:r>
            <a:r>
              <a:rPr kumimoji="0" lang="mn-M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тэрбум төг/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2" name="TextBox 245">
            <a:extLst>
              <a:ext uri="{FF2B5EF4-FFF2-40B4-BE49-F238E27FC236}">
                <a16:creationId xmlns="" xmlns:a16="http://schemas.microsoft.com/office/drawing/2014/main" xmlns:lc="http://schemas.openxmlformats.org/drawingml/2006/lockedCanvas" id="{774E763B-9F5E-4E51-82F1-7DFDCCE50C1B}"/>
              </a:ext>
            </a:extLst>
          </p:cNvPr>
          <p:cNvSpPr txBox="1"/>
          <p:nvPr/>
        </p:nvSpPr>
        <p:spPr>
          <a:xfrm>
            <a:off x="665335" y="4028031"/>
            <a:ext cx="2525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Олборлолт, экспорт /мян.тн/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="" xmlns:a16="http://schemas.microsoft.com/office/drawing/2014/main" xmlns:lc="http://schemas.openxmlformats.org/drawingml/2006/lockedCanvas" id="{7A8D22AF-94C9-437C-9645-DD13097614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3" b="16302"/>
          <a:stretch/>
        </p:blipFill>
        <p:spPr bwMode="auto">
          <a:xfrm>
            <a:off x="5140741" y="3710555"/>
            <a:ext cx="3292358" cy="100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4" name="TextBox 15">
            <a:extLst>
              <a:ext uri="{FF2B5EF4-FFF2-40B4-BE49-F238E27FC236}">
                <a16:creationId xmlns="" xmlns:a16="http://schemas.microsoft.com/office/drawing/2014/main" xmlns:lc="http://schemas.openxmlformats.org/drawingml/2006/lockedCanvas" id="{21DFDD8C-72B4-4164-AC83-C2694A461D4A}"/>
              </a:ext>
            </a:extLst>
          </p:cNvPr>
          <p:cNvSpPr txBox="1"/>
          <p:nvPr/>
        </p:nvSpPr>
        <p:spPr>
          <a:xfrm>
            <a:off x="7090430" y="4820393"/>
            <a:ext cx="1647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Дотоодын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үйлдвэрлэл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5" name="Rectangle: Rounded Corners 16">
            <a:extLst>
              <a:ext uri="{FF2B5EF4-FFF2-40B4-BE49-F238E27FC236}">
                <a16:creationId xmlns="" xmlns:a16="http://schemas.microsoft.com/office/drawing/2014/main" xmlns:lc="http://schemas.openxmlformats.org/drawingml/2006/lockedCanvas" id="{72E4F386-5CB9-426D-8710-780AE550AAED}"/>
              </a:ext>
            </a:extLst>
          </p:cNvPr>
          <p:cNvSpPr/>
          <p:nvPr/>
        </p:nvSpPr>
        <p:spPr>
          <a:xfrm>
            <a:off x="4945666" y="3266863"/>
            <a:ext cx="3887292" cy="4703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600" b="1" i="0" u="none" strike="noStrike" kern="1200" cap="none" spc="0" normalizeH="0" baseline="0" noProof="0" dirty="0">
                <a:ln>
                  <a:noFill/>
                </a:ln>
                <a:solidFill>
                  <a:srgbClr val="193477"/>
                </a:solidFill>
                <a:effectLst/>
                <a:uLnTx/>
                <a:uFillTx/>
                <a:ea typeface="+mn-ea"/>
                <a:cs typeface="+mn-cs"/>
              </a:rPr>
              <a:t>Газрын тосны боловсруулах үйлдвэр</a:t>
            </a:r>
          </a:p>
        </p:txBody>
      </p:sp>
      <p:sp>
        <p:nvSpPr>
          <p:cNvPr id="46" name="TextBox 57">
            <a:extLst>
              <a:ext uri="{FF2B5EF4-FFF2-40B4-BE49-F238E27FC236}">
                <a16:creationId xmlns="" xmlns:a16="http://schemas.microsoft.com/office/drawing/2014/main" xmlns:lc="http://schemas.openxmlformats.org/drawingml/2006/lockedCanvas" id="{2D01D461-DD43-4F56-AB2E-ED81A94099D1}"/>
              </a:ext>
            </a:extLst>
          </p:cNvPr>
          <p:cNvSpPr txBox="1"/>
          <p:nvPr/>
        </p:nvSpPr>
        <p:spPr>
          <a:xfrm>
            <a:off x="6411976" y="6477935"/>
            <a:ext cx="22477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Times New Roman" panose="02020603050405020304" pitchFamily="18" charset="0"/>
              </a:rPr>
              <a:t>Эх сурвалж: УУХҮЯ, АМГТГ, МГТБҮ ТӨХХК</a:t>
            </a:r>
          </a:p>
        </p:txBody>
      </p:sp>
    </p:spTree>
    <p:extLst>
      <p:ext uri="{BB962C8B-B14F-4D97-AF65-F5344CB8AC3E}">
        <p14:creationId xmlns:p14="http://schemas.microsoft.com/office/powerpoint/2010/main" val="137621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xmlns="" id="{7CC46C4F-4F61-47F4-A017-777FC0588A47}"/>
              </a:ext>
            </a:extLst>
          </p:cNvPr>
          <p:cNvSpPr/>
          <p:nvPr/>
        </p:nvSpPr>
        <p:spPr>
          <a:xfrm rot="5400000">
            <a:off x="2077829" y="4126111"/>
            <a:ext cx="5121780" cy="133439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A252823C-D392-4A14-AB58-CF41CB99BA8A}"/>
              </a:ext>
            </a:extLst>
          </p:cNvPr>
          <p:cNvCxnSpPr>
            <a:cxnSpLocks/>
          </p:cNvCxnSpPr>
          <p:nvPr/>
        </p:nvCxnSpPr>
        <p:spPr>
          <a:xfrm>
            <a:off x="598844" y="858562"/>
            <a:ext cx="7945965" cy="0"/>
          </a:xfrm>
          <a:prstGeom prst="line">
            <a:avLst/>
          </a:prstGeom>
          <a:ln w="38100">
            <a:solidFill>
              <a:srgbClr val="1934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FA99843-E0E6-47B5-BF92-6AD21E0AEC25}"/>
              </a:ext>
            </a:extLst>
          </p:cNvPr>
          <p:cNvSpPr/>
          <p:nvPr/>
        </p:nvSpPr>
        <p:spPr>
          <a:xfrm>
            <a:off x="2006174" y="5306137"/>
            <a:ext cx="3767851" cy="175984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F6945F1-28BD-4A7D-82E2-AD64F9A06DD9}"/>
              </a:ext>
            </a:extLst>
          </p:cNvPr>
          <p:cNvSpPr txBox="1"/>
          <p:nvPr/>
        </p:nvSpPr>
        <p:spPr>
          <a:xfrm>
            <a:off x="4967992" y="1808728"/>
            <a:ext cx="36272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sz="1400" b="1" dirty="0">
                <a:ln w="0"/>
                <a:cs typeface="Times New Roman" panose="02020603050405020304" pitchFamily="18" charset="0"/>
              </a:rPr>
              <a:t>ЦААШИД АВАХ АРГА ХЭМЖЭЭ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810A6FC5-BFDC-41EE-A182-DD2FA98BD755}"/>
              </a:ext>
            </a:extLst>
          </p:cNvPr>
          <p:cNvGrpSpPr/>
          <p:nvPr/>
        </p:nvGrpSpPr>
        <p:grpSpPr>
          <a:xfrm>
            <a:off x="4895074" y="4730724"/>
            <a:ext cx="3770622" cy="1850869"/>
            <a:chOff x="159544" y="4941056"/>
            <a:chExt cx="3770622" cy="185086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D1F44965-FB60-4C19-8AD8-5504B9FC3308}"/>
                </a:ext>
              </a:extLst>
            </p:cNvPr>
            <p:cNvSpPr/>
            <p:nvPr/>
          </p:nvSpPr>
          <p:spPr>
            <a:xfrm>
              <a:off x="159544" y="5032081"/>
              <a:ext cx="3767851" cy="175984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483EB0A8-8423-422F-B1A9-395DED169AEC}"/>
                </a:ext>
              </a:extLst>
            </p:cNvPr>
            <p:cNvSpPr txBox="1"/>
            <p:nvPr/>
          </p:nvSpPr>
          <p:spPr>
            <a:xfrm>
              <a:off x="2140269" y="5084192"/>
              <a:ext cx="1614224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mn-MN" sz="41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24.</a:t>
              </a:r>
              <a:r>
                <a:rPr lang="en-US" sz="41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0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 </a:t>
              </a:r>
              <a:r>
                <a:rPr lang="mn-MN" sz="20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тн</a:t>
              </a:r>
              <a:endParaRPr lang="en-US" sz="14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23635C89-F83C-4961-8B16-6B7DADE57AD8}"/>
                </a:ext>
              </a:extLst>
            </p:cNvPr>
            <p:cNvSpPr txBox="1"/>
            <p:nvPr/>
          </p:nvSpPr>
          <p:spPr>
            <a:xfrm>
              <a:off x="1266056" y="6067268"/>
              <a:ext cx="2391804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1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&gt;$</a:t>
              </a:r>
              <a:r>
                <a:rPr lang="mn-MN" sz="41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1.0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 </a:t>
              </a:r>
              <a:r>
                <a:rPr lang="mn-MN" sz="20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тэрбум</a:t>
              </a:r>
              <a:endParaRPr lang="en-US" sz="48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75E9D8F9-ACA8-43C3-B4FB-9FD999C3870E}"/>
                </a:ext>
              </a:extLst>
            </p:cNvPr>
            <p:cNvSpPr txBox="1"/>
            <p:nvPr/>
          </p:nvSpPr>
          <p:spPr>
            <a:xfrm>
              <a:off x="354893" y="5210703"/>
              <a:ext cx="213981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mn-MN" sz="32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Өсөх</a:t>
              </a:r>
              <a:endParaRPr lang="en-US" sz="32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7F9DD2CE-10BC-44FE-BA3D-C3511CFFD6C1}"/>
                </a:ext>
              </a:extLst>
            </p:cNvPr>
            <p:cNvSpPr txBox="1"/>
            <p:nvPr/>
          </p:nvSpPr>
          <p:spPr>
            <a:xfrm>
              <a:off x="2139163" y="4948815"/>
              <a:ext cx="17910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mn-MN" b="1" dirty="0">
                  <a:solidFill>
                    <a:srgbClr val="C00000"/>
                  </a:solidFill>
                </a:rPr>
                <a:t>Нийт олборлолт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D73F7969-9D43-4D11-BB67-5D2EB1309CCB}"/>
                </a:ext>
              </a:extLst>
            </p:cNvPr>
            <p:cNvSpPr txBox="1"/>
            <p:nvPr/>
          </p:nvSpPr>
          <p:spPr>
            <a:xfrm>
              <a:off x="1456975" y="5847084"/>
              <a:ext cx="14217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mn-MN" b="1" dirty="0">
                  <a:solidFill>
                    <a:srgbClr val="C00000"/>
                  </a:solidFill>
                </a:rPr>
                <a:t>Нийт орлого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F300A4CD-16AB-442F-AE2C-992DC183F9EB}"/>
                </a:ext>
              </a:extLst>
            </p:cNvPr>
            <p:cNvSpPr txBox="1"/>
            <p:nvPr/>
          </p:nvSpPr>
          <p:spPr>
            <a:xfrm>
              <a:off x="347904" y="4941056"/>
              <a:ext cx="5325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mn-MN" b="1" dirty="0">
                  <a:solidFill>
                    <a:srgbClr val="C00000"/>
                  </a:solidFill>
                </a:rPr>
                <a:t>Үнэ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1B3FEF6-3422-45C3-9064-1BBBD03548A8}"/>
              </a:ext>
            </a:extLst>
          </p:cNvPr>
          <p:cNvSpPr txBox="1"/>
          <p:nvPr/>
        </p:nvSpPr>
        <p:spPr>
          <a:xfrm>
            <a:off x="541839" y="1821171"/>
            <a:ext cx="37838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sz="1400" b="1" dirty="0">
                <a:ln w="0"/>
                <a:cs typeface="Times New Roman" panose="02020603050405020304" pitchFamily="18" charset="0"/>
              </a:rPr>
              <a:t>ТУСГАЙ ЗӨВШӨӨРӨЛ: 548 </a:t>
            </a:r>
            <a:r>
              <a:rPr lang="en-US" sz="1400" b="1" dirty="0">
                <a:ln w="0"/>
                <a:cs typeface="Times New Roman" panose="02020603050405020304" pitchFamily="18" charset="0"/>
              </a:rPr>
              <a:t>             </a:t>
            </a:r>
            <a:r>
              <a:rPr lang="mn-MN" sz="1400" b="1" dirty="0">
                <a:ln w="0"/>
                <a:cs typeface="Times New Roman" panose="02020603050405020304" pitchFamily="18" charset="0"/>
              </a:rPr>
              <a:t>НӨӨЦ: 490</a:t>
            </a:r>
            <a:r>
              <a:rPr lang="en-US" sz="1400" b="1" dirty="0">
                <a:ln w="0"/>
                <a:cs typeface="Times New Roman" panose="02020603050405020304" pitchFamily="18" charset="0"/>
              </a:rPr>
              <a:t> </a:t>
            </a:r>
            <a:r>
              <a:rPr lang="mn-MN" sz="1400" b="1" dirty="0">
                <a:ln w="0"/>
                <a:cs typeface="Times New Roman" panose="02020603050405020304" pitchFamily="18" charset="0"/>
              </a:rPr>
              <a:t>тн</a:t>
            </a:r>
            <a:endParaRPr lang="en-US" sz="1400" b="1" dirty="0">
              <a:ln w="0"/>
            </a:endParaRPr>
          </a:p>
        </p:txBody>
      </p:sp>
      <p:sp>
        <p:nvSpPr>
          <p:cNvPr id="27" name="Rectangle: Rounded Corners 144">
            <a:extLst>
              <a:ext uri="{FF2B5EF4-FFF2-40B4-BE49-F238E27FC236}">
                <a16:creationId xmlns:a16="http://schemas.microsoft.com/office/drawing/2014/main" xmlns="" id="{27BC707E-C30F-47CE-81E5-357659145943}"/>
              </a:ext>
            </a:extLst>
          </p:cNvPr>
          <p:cNvSpPr/>
          <p:nvPr/>
        </p:nvSpPr>
        <p:spPr>
          <a:xfrm>
            <a:off x="611196" y="1038544"/>
            <a:ext cx="3587254" cy="470319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ӨНӨӨГИЙН БАЙДЛААР</a:t>
            </a:r>
          </a:p>
        </p:txBody>
      </p:sp>
      <p:sp>
        <p:nvSpPr>
          <p:cNvPr id="28" name="Rectangle: Rounded Corners 146">
            <a:extLst>
              <a:ext uri="{FF2B5EF4-FFF2-40B4-BE49-F238E27FC236}">
                <a16:creationId xmlns:a16="http://schemas.microsoft.com/office/drawing/2014/main" xmlns="" id="{96AE5776-74EB-4297-9954-E179DE08806A}"/>
              </a:ext>
            </a:extLst>
          </p:cNvPr>
          <p:cNvSpPr/>
          <p:nvPr/>
        </p:nvSpPr>
        <p:spPr>
          <a:xfrm>
            <a:off x="4911068" y="1038544"/>
            <a:ext cx="3633740" cy="47031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4CB4B55-D621-476F-A9FB-9E1BEA9C1E16}"/>
              </a:ext>
            </a:extLst>
          </p:cNvPr>
          <p:cNvSpPr txBox="1"/>
          <p:nvPr/>
        </p:nvSpPr>
        <p:spPr>
          <a:xfrm>
            <a:off x="541839" y="150676"/>
            <a:ext cx="8002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4000" b="1" i="0" u="none" strike="noStrike" kern="1200" cap="none" spc="0" normalizeH="0" baseline="0" noProof="0" dirty="0">
                <a:ln>
                  <a:noFill/>
                </a:ln>
                <a:solidFill>
                  <a:srgbClr val="193477"/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АЛТ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93477"/>
              </a:solidFill>
              <a:effectLst/>
              <a:uLnTx/>
              <a:uFillTx/>
              <a:ea typeface="Cambria" panose="02040503050406030204" pitchFamily="18" charset="0"/>
              <a:cs typeface="+mn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AE743FC7-61B1-49AD-838A-741B46190E6E}"/>
              </a:ext>
            </a:extLst>
          </p:cNvPr>
          <p:cNvCxnSpPr>
            <a:cxnSpLocks/>
          </p:cNvCxnSpPr>
          <p:nvPr/>
        </p:nvCxnSpPr>
        <p:spPr>
          <a:xfrm>
            <a:off x="1780090" y="3064988"/>
            <a:ext cx="1517816" cy="2898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E1C802F5-284F-485B-9BA6-C720F26B1A3D}"/>
              </a:ext>
            </a:extLst>
          </p:cNvPr>
          <p:cNvCxnSpPr>
            <a:cxnSpLocks/>
          </p:cNvCxnSpPr>
          <p:nvPr/>
        </p:nvCxnSpPr>
        <p:spPr>
          <a:xfrm flipV="1">
            <a:off x="1844741" y="2285567"/>
            <a:ext cx="1435285" cy="20747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xmlns="" id="{90E7D592-F4E2-499F-B4F7-A7CB6C859A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9952046"/>
              </p:ext>
            </p:extLst>
          </p:nvPr>
        </p:nvGraphicFramePr>
        <p:xfrm>
          <a:off x="1914126" y="2130758"/>
          <a:ext cx="2903421" cy="1371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xmlns="" id="{0C43D3DC-6D1A-48FC-B75E-B606983E43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4500741"/>
              </p:ext>
            </p:extLst>
          </p:nvPr>
        </p:nvGraphicFramePr>
        <p:xfrm>
          <a:off x="206888" y="2109221"/>
          <a:ext cx="2392650" cy="1371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" name="TextBox 1">
            <a:extLst>
              <a:ext uri="{FF2B5EF4-FFF2-40B4-BE49-F238E27FC236}">
                <a16:creationId xmlns:a16="http://schemas.microsoft.com/office/drawing/2014/main" xmlns="" id="{C6FF4165-B7C1-4BDA-99F1-70EE2F1F4CE5}"/>
              </a:ext>
            </a:extLst>
          </p:cNvPr>
          <p:cNvSpPr txBox="1"/>
          <p:nvPr/>
        </p:nvSpPr>
        <p:spPr>
          <a:xfrm>
            <a:off x="549377" y="3639345"/>
            <a:ext cx="3004225" cy="24690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mn-MN" sz="1000" i="1" dirty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Тайлбар:</a:t>
            </a:r>
            <a:r>
              <a:rPr lang="en-US" sz="1000" i="1" dirty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mn-MN" sz="1000" i="1" dirty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Оюутолгойн нөөц ороогүй.</a:t>
            </a:r>
            <a:endParaRPr lang="en-US" sz="1000" i="1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xmlns="" id="{A515D605-D80B-4D48-8CCB-94F49369DEAB}"/>
              </a:ext>
            </a:extLst>
          </p:cNvPr>
          <p:cNvSpPr txBox="1"/>
          <p:nvPr/>
        </p:nvSpPr>
        <p:spPr>
          <a:xfrm>
            <a:off x="551588" y="3422374"/>
            <a:ext cx="3744899" cy="3731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mn-MN" sz="1200" b="1" dirty="0">
                <a:cs typeface="Times New Roman" panose="02020603050405020304" pitchFamily="18" charset="0"/>
              </a:rPr>
              <a:t>Шороон орд:151.2 мян.га</a:t>
            </a:r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</a:t>
            </a:r>
            <a:r>
              <a:rPr lang="mn-MN" sz="1200" b="1" dirty="0">
                <a:cs typeface="Times New Roman" panose="02020603050405020304" pitchFamily="18" charset="0"/>
              </a:rPr>
              <a:t>Үндсэн орд:89.5</a:t>
            </a:r>
            <a:r>
              <a:rPr lang="en-US" sz="1200" b="1" dirty="0">
                <a:cs typeface="Times New Roman" panose="02020603050405020304" pitchFamily="18" charset="0"/>
              </a:rPr>
              <a:t> </a:t>
            </a:r>
            <a:r>
              <a:rPr lang="mn-MN" sz="1200" b="1" dirty="0">
                <a:cs typeface="Times New Roman" panose="02020603050405020304" pitchFamily="18" charset="0"/>
              </a:rPr>
              <a:t>мян.га</a:t>
            </a:r>
            <a:endParaRPr lang="en-US" sz="1200" b="1" dirty="0">
              <a:cs typeface="Times New Roman" panose="02020603050405020304" pitchFamily="18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BAF50317-F08F-44D4-A5FA-25C0715A493B}"/>
              </a:ext>
            </a:extLst>
          </p:cNvPr>
          <p:cNvGrpSpPr/>
          <p:nvPr/>
        </p:nvGrpSpPr>
        <p:grpSpPr>
          <a:xfrm>
            <a:off x="654213" y="4022747"/>
            <a:ext cx="3524294" cy="611225"/>
            <a:chOff x="329067" y="4086732"/>
            <a:chExt cx="3524294" cy="61122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79B0749C-4863-42D3-A01F-DD2115B44933}"/>
                </a:ext>
              </a:extLst>
            </p:cNvPr>
            <p:cNvGrpSpPr/>
            <p:nvPr/>
          </p:nvGrpSpPr>
          <p:grpSpPr>
            <a:xfrm>
              <a:off x="329067" y="4086732"/>
              <a:ext cx="3524294" cy="611225"/>
              <a:chOff x="329067" y="3918457"/>
              <a:chExt cx="3524294" cy="611225"/>
            </a:xfrm>
          </p:grpSpPr>
          <p:pic>
            <p:nvPicPr>
              <p:cNvPr id="43" name="Picture 2">
                <a:extLst>
                  <a:ext uri="{FF2B5EF4-FFF2-40B4-BE49-F238E27FC236}">
                    <a16:creationId xmlns:a16="http://schemas.microsoft.com/office/drawing/2014/main" xmlns="" id="{76E9C8A1-9E1F-4958-825D-177343B840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3867" y="3933455"/>
                <a:ext cx="591770" cy="32501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rgbClr val="FFFFFF"/>
                </a:solidFill>
              </a:ln>
            </p:spPr>
          </p:pic>
          <p:pic>
            <p:nvPicPr>
              <p:cNvPr id="44" name="Picture 4" descr="STGO - Corp Presentation - Jan 2019">
                <a:extLst>
                  <a:ext uri="{FF2B5EF4-FFF2-40B4-BE49-F238E27FC236}">
                    <a16:creationId xmlns:a16="http://schemas.microsoft.com/office/drawing/2014/main" xmlns="" id="{BCE6B252-1B7A-4EC2-92FF-3F05D281EB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4761" y="3928313"/>
                <a:ext cx="541111" cy="313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12" descr="Khan Altai Resource">
                <a:extLst>
                  <a:ext uri="{FF2B5EF4-FFF2-40B4-BE49-F238E27FC236}">
                    <a16:creationId xmlns:a16="http://schemas.microsoft.com/office/drawing/2014/main" xmlns="" id="{0E18F05E-2563-45E7-A50F-8B5A753ABD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6996" y="3960286"/>
                <a:ext cx="732751" cy="2628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20" descr="xanadymine">
                <a:extLst>
                  <a:ext uri="{FF2B5EF4-FFF2-40B4-BE49-F238E27FC236}">
                    <a16:creationId xmlns:a16="http://schemas.microsoft.com/office/drawing/2014/main" xmlns="" id="{5F9D912F-7340-4F34-89E8-299C98C5EE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7592" y="3918457"/>
                <a:ext cx="591770" cy="3313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E2F990BC-AA52-405E-9B31-86E0130685FB}"/>
                  </a:ext>
                </a:extLst>
              </p:cNvPr>
              <p:cNvSpPr txBox="1"/>
              <p:nvPr/>
            </p:nvSpPr>
            <p:spPr>
              <a:xfrm>
                <a:off x="2159324" y="4252683"/>
                <a:ext cx="756287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mn-MN" sz="1200" dirty="0">
                    <a:ln w="0"/>
                    <a:cs typeface="Times New Roman" panose="02020603050405020304" pitchFamily="18" charset="0"/>
                  </a:rPr>
                  <a:t>32.1 тн</a:t>
                </a:r>
                <a:endParaRPr lang="en-US" sz="1200" dirty="0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71D1638B-07F8-4A45-AEC5-FDB29DDD0CB5}"/>
                  </a:ext>
                </a:extLst>
              </p:cNvPr>
              <p:cNvSpPr txBox="1"/>
              <p:nvPr/>
            </p:nvSpPr>
            <p:spPr>
              <a:xfrm>
                <a:off x="329067" y="4251132"/>
                <a:ext cx="756287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mn-MN" sz="1200" dirty="0">
                    <a:ln w="0"/>
                    <a:cs typeface="Times New Roman" panose="02020603050405020304" pitchFamily="18" charset="0"/>
                  </a:rPr>
                  <a:t>51.9 тн</a:t>
                </a:r>
                <a:endParaRPr lang="en-US" sz="1200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00FD81B5-5543-4FD2-8F12-2B66013B6D3B}"/>
                  </a:ext>
                </a:extLst>
              </p:cNvPr>
              <p:cNvSpPr txBox="1"/>
              <p:nvPr/>
            </p:nvSpPr>
            <p:spPr>
              <a:xfrm>
                <a:off x="2948418" y="4249813"/>
                <a:ext cx="90494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mn-MN" sz="1200" dirty="0">
                    <a:ln w="0"/>
                    <a:cs typeface="Times New Roman" panose="02020603050405020304" pitchFamily="18" charset="0"/>
                  </a:rPr>
                  <a:t>22.3 тн</a:t>
                </a:r>
                <a:endParaRPr lang="en-US" sz="1800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32F24164-4AC1-4B97-A611-A281C5FCD06C}"/>
                  </a:ext>
                </a:extLst>
              </p:cNvPr>
              <p:cNvSpPr txBox="1"/>
              <p:nvPr/>
            </p:nvSpPr>
            <p:spPr>
              <a:xfrm>
                <a:off x="934520" y="4251131"/>
                <a:ext cx="1338761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mn-MN" sz="1200" dirty="0">
                    <a:ln w="0"/>
                    <a:cs typeface="Times New Roman" panose="02020603050405020304" pitchFamily="18" charset="0"/>
                  </a:rPr>
                  <a:t>40.0 тн</a:t>
                </a:r>
                <a:endParaRPr lang="en-US" sz="1200" dirty="0"/>
              </a:p>
            </p:txBody>
          </p:sp>
        </p:grp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1F74F505-2568-4F24-B2A0-781E8DD56E19}"/>
                </a:ext>
              </a:extLst>
            </p:cNvPr>
            <p:cNvCxnSpPr/>
            <p:nvPr/>
          </p:nvCxnSpPr>
          <p:spPr>
            <a:xfrm>
              <a:off x="1113356" y="4117598"/>
              <a:ext cx="0" cy="48828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9F632C3D-55DC-42F9-9A0E-36A05B294A91}"/>
                </a:ext>
              </a:extLst>
            </p:cNvPr>
            <p:cNvCxnSpPr/>
            <p:nvPr/>
          </p:nvCxnSpPr>
          <p:spPr>
            <a:xfrm>
              <a:off x="2108434" y="4117598"/>
              <a:ext cx="0" cy="48828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48A66F37-80C5-49F0-92B2-2CD342946D7E}"/>
                </a:ext>
              </a:extLst>
            </p:cNvPr>
            <p:cNvCxnSpPr/>
            <p:nvPr/>
          </p:nvCxnSpPr>
          <p:spPr>
            <a:xfrm>
              <a:off x="2951112" y="4117598"/>
              <a:ext cx="0" cy="48828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xmlns="" id="{FEE52381-51E5-4DEA-9297-30EB0B71FEA1}"/>
              </a:ext>
            </a:extLst>
          </p:cNvPr>
          <p:cNvSpPr/>
          <p:nvPr/>
        </p:nvSpPr>
        <p:spPr>
          <a:xfrm rot="10800000">
            <a:off x="5157146" y="4277271"/>
            <a:ext cx="3141584" cy="137565"/>
          </a:xfrm>
          <a:prstGeom prst="triangle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: Rounded Corners 213">
            <a:extLst>
              <a:ext uri="{FF2B5EF4-FFF2-40B4-BE49-F238E27FC236}">
                <a16:creationId xmlns:a16="http://schemas.microsoft.com/office/drawing/2014/main" xmlns="" id="{9CE3357B-12F1-40AC-8441-8783CAA357D4}"/>
              </a:ext>
            </a:extLst>
          </p:cNvPr>
          <p:cNvSpPr/>
          <p:nvPr/>
        </p:nvSpPr>
        <p:spPr>
          <a:xfrm>
            <a:off x="4910396" y="2141528"/>
            <a:ext cx="3684878" cy="19123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mn-MN" sz="1400" dirty="0">
                <a:solidFill>
                  <a:schemeClr val="tx1"/>
                </a:solidFill>
                <a:cs typeface="Times New Roman" panose="02020603050405020304" pitchFamily="18" charset="0"/>
              </a:rPr>
              <a:t>Хайгуулын ажлыг эрчимжүүлж, нөөцийг өсгөх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mn-MN" sz="1400" dirty="0">
                <a:solidFill>
                  <a:schemeClr val="tx1"/>
                </a:solidFill>
                <a:cs typeface="Times New Roman" panose="02020603050405020304" pitchFamily="18" charset="0"/>
              </a:rPr>
              <a:t>Санхүүгийн дэмжлэгийг үргэлжлүүлэх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mn-MN" sz="1400" dirty="0">
                <a:solidFill>
                  <a:schemeClr val="tx1"/>
                </a:solidFill>
                <a:cs typeface="Times New Roman" panose="02020603050405020304" pitchFamily="18" charset="0"/>
              </a:rPr>
              <a:t>Үндсэн ордуудыг ашиглах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mn-MN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Алтыг цэвэршүүлж,  дагалдах элементийг ялгах</a:t>
            </a:r>
          </a:p>
        </p:txBody>
      </p:sp>
      <p:sp>
        <p:nvSpPr>
          <p:cNvPr id="75" name="Rectangle: Rounded Corners 215">
            <a:extLst>
              <a:ext uri="{FF2B5EF4-FFF2-40B4-BE49-F238E27FC236}">
                <a16:creationId xmlns:a16="http://schemas.microsoft.com/office/drawing/2014/main" xmlns="" id="{8F810593-7E44-4DA2-B62F-1A40F04F6479}"/>
              </a:ext>
            </a:extLst>
          </p:cNvPr>
          <p:cNvSpPr/>
          <p:nvPr/>
        </p:nvSpPr>
        <p:spPr>
          <a:xfrm>
            <a:off x="4925828" y="2672667"/>
            <a:ext cx="3391848" cy="37283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endParaRPr lang="mn-MN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3EB42FF8-995E-46E4-B120-D0EFB0A3F403}"/>
              </a:ext>
            </a:extLst>
          </p:cNvPr>
          <p:cNvSpPr txBox="1"/>
          <p:nvPr/>
        </p:nvSpPr>
        <p:spPr>
          <a:xfrm>
            <a:off x="5006143" y="6522888"/>
            <a:ext cx="34918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mn-MN" sz="900" b="1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Эх сурвалж: УУХҮЯ,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mn-MN" sz="900" b="1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АМГТГ, МБ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xmlns="" id="{B8399A64-E2A8-42A2-AAA4-D6727DB1379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0">
            <a:off x="1970342" y="5028674"/>
            <a:ext cx="690263" cy="418760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7008D582-0F4A-4EB5-A1DC-67B7D6BC49F1}"/>
              </a:ext>
            </a:extLst>
          </p:cNvPr>
          <p:cNvGrpSpPr/>
          <p:nvPr/>
        </p:nvGrpSpPr>
        <p:grpSpPr>
          <a:xfrm>
            <a:off x="628713" y="5420480"/>
            <a:ext cx="3429967" cy="1027132"/>
            <a:chOff x="4460233" y="3028162"/>
            <a:chExt cx="3429967" cy="1027132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xmlns="" id="{52647402-CEA6-4EA1-9404-DAF805E7C4B7}"/>
                </a:ext>
              </a:extLst>
            </p:cNvPr>
            <p:cNvGrpSpPr/>
            <p:nvPr/>
          </p:nvGrpSpPr>
          <p:grpSpPr>
            <a:xfrm>
              <a:off x="4460233" y="3028162"/>
              <a:ext cx="1413933" cy="1005399"/>
              <a:chOff x="4301483" y="3288512"/>
              <a:chExt cx="1413933" cy="1005399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xmlns="" id="{42B663AA-F9C0-4FE3-BA80-D23D952BCD02}"/>
                  </a:ext>
                </a:extLst>
              </p:cNvPr>
              <p:cNvGrpSpPr/>
              <p:nvPr/>
            </p:nvGrpSpPr>
            <p:grpSpPr>
              <a:xfrm>
                <a:off x="4398507" y="3600797"/>
                <a:ext cx="1316909" cy="693114"/>
                <a:chOff x="5911186" y="4396638"/>
                <a:chExt cx="1110697" cy="584775"/>
              </a:xfrm>
            </p:grpSpPr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xmlns="" id="{FF108BC0-0D39-4BD6-875F-A284CB2055C2}"/>
                    </a:ext>
                  </a:extLst>
                </p:cNvPr>
                <p:cNvSpPr txBox="1"/>
                <p:nvPr/>
              </p:nvSpPr>
              <p:spPr>
                <a:xfrm>
                  <a:off x="5911187" y="4418323"/>
                  <a:ext cx="1110696" cy="5453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mn-MN" b="1" dirty="0">
                      <a:ln w="0"/>
                      <a:solidFill>
                        <a:srgbClr val="0070C0"/>
                      </a:solidFill>
                      <a:cs typeface="Times New Roman" panose="02020603050405020304" pitchFamily="18" charset="0"/>
                    </a:rPr>
                    <a:t>23.6 тн</a:t>
                  </a:r>
                </a:p>
                <a:p>
                  <a:pPr algn="ctr"/>
                  <a:r>
                    <a:rPr lang="en-US" b="1" dirty="0">
                      <a:ln w="0"/>
                      <a:solidFill>
                        <a:srgbClr val="0070C0"/>
                      </a:solidFill>
                      <a:cs typeface="Times New Roman" panose="02020603050405020304" pitchFamily="18" charset="0"/>
                    </a:rPr>
                    <a:t>($</a:t>
                  </a:r>
                  <a:r>
                    <a:rPr lang="mn-MN" b="1" dirty="0">
                      <a:ln w="0"/>
                      <a:solidFill>
                        <a:srgbClr val="0070C0"/>
                      </a:solidFill>
                      <a:cs typeface="Times New Roman" panose="02020603050405020304" pitchFamily="18" charset="0"/>
                    </a:rPr>
                    <a:t>900 сая</a:t>
                  </a:r>
                  <a:r>
                    <a:rPr lang="en-US" b="1" dirty="0">
                      <a:ln w="0"/>
                      <a:solidFill>
                        <a:srgbClr val="0070C0"/>
                      </a:solidFill>
                      <a:cs typeface="Times New Roman" panose="02020603050405020304" pitchFamily="18" charset="0"/>
                    </a:rPr>
                    <a:t>)</a:t>
                  </a:r>
                  <a:endParaRPr lang="en-US" b="1" dirty="0">
                    <a:ln w="0"/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97" name="Rectangle: Rounded Corners 190">
                  <a:extLst>
                    <a:ext uri="{FF2B5EF4-FFF2-40B4-BE49-F238E27FC236}">
                      <a16:creationId xmlns:a16="http://schemas.microsoft.com/office/drawing/2014/main" xmlns="" id="{51860AF0-6679-4C21-B32E-C6963212B182}"/>
                    </a:ext>
                  </a:extLst>
                </p:cNvPr>
                <p:cNvSpPr/>
                <p:nvPr/>
              </p:nvSpPr>
              <p:spPr>
                <a:xfrm>
                  <a:off x="5911186" y="4396638"/>
                  <a:ext cx="1108037" cy="584775"/>
                </a:xfrm>
                <a:prstGeom prst="roundRect">
                  <a:avLst/>
                </a:prstGeom>
                <a:noFill/>
                <a:ln w="9525">
                  <a:solidFill>
                    <a:srgbClr val="20386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>
                      <a:solidFill>
                        <a:srgbClr val="00B0F0"/>
                      </a:solidFill>
                    </a:ln>
                  </a:endParaRPr>
                </a:p>
              </p:txBody>
            </p:sp>
          </p:grp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xmlns="" id="{CEA2FC1E-11D6-49E5-B434-39C415C07ECB}"/>
                  </a:ext>
                </a:extLst>
              </p:cNvPr>
              <p:cNvSpPr txBox="1"/>
              <p:nvPr/>
            </p:nvSpPr>
            <p:spPr>
              <a:xfrm>
                <a:off x="4301483" y="3288512"/>
                <a:ext cx="10021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2F5597"/>
                    </a:solidFill>
                    <a:ea typeface="STKaiti" panose="02010600040101010101" pitchFamily="2" charset="-122"/>
                    <a:cs typeface="Times New Roman" panose="02020603050405020304" pitchFamily="18" charset="0"/>
                  </a:rPr>
                  <a:t>20</a:t>
                </a:r>
                <a:r>
                  <a:rPr lang="mn-MN" b="1" dirty="0">
                    <a:solidFill>
                      <a:srgbClr val="2F5597"/>
                    </a:solidFill>
                    <a:ea typeface="STKaiti" panose="02010600040101010101" pitchFamily="2" charset="-122"/>
                    <a:cs typeface="Times New Roman" panose="02020603050405020304" pitchFamily="18" charset="0"/>
                  </a:rPr>
                  <a:t>20</a:t>
                </a:r>
                <a:endParaRPr lang="en-US" dirty="0">
                  <a:solidFill>
                    <a:srgbClr val="2F5597"/>
                  </a:solidFill>
                  <a:ea typeface="STKaiti" panose="02010600040101010101" pitchFamily="2" charset="-122"/>
                </a:endParaRP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xmlns="" id="{7A83EC7A-6B8D-40B3-A58D-485911EF3F1D}"/>
                </a:ext>
              </a:extLst>
            </p:cNvPr>
            <p:cNvGrpSpPr/>
            <p:nvPr/>
          </p:nvGrpSpPr>
          <p:grpSpPr>
            <a:xfrm rot="16200000">
              <a:off x="6062263" y="3504617"/>
              <a:ext cx="321862" cy="377824"/>
              <a:chOff x="7010400" y="2617959"/>
              <a:chExt cx="321862" cy="377824"/>
            </a:xfrm>
          </p:grpSpPr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xmlns="" id="{B76C3567-6B2D-4211-991E-C4FA9D3D85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010400" y="2770359"/>
                <a:ext cx="321862" cy="225424"/>
              </a:xfrm>
              <a:prstGeom prst="rect">
                <a:avLst/>
              </a:prstGeom>
            </p:spPr>
          </p:pic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xmlns="" id="{6FA4F8EF-3616-4771-8BDA-2914897C10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010400" y="2617959"/>
                <a:ext cx="321862" cy="225424"/>
              </a:xfrm>
              <a:prstGeom prst="rect">
                <a:avLst/>
              </a:prstGeom>
            </p:spPr>
          </p:pic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FE1A87FA-B381-4EA2-8232-C0EA693679AB}"/>
                </a:ext>
              </a:extLst>
            </p:cNvPr>
            <p:cNvGrpSpPr/>
            <p:nvPr/>
          </p:nvGrpSpPr>
          <p:grpSpPr>
            <a:xfrm>
              <a:off x="6463001" y="3034018"/>
              <a:ext cx="1427199" cy="1021276"/>
              <a:chOff x="6304251" y="3294368"/>
              <a:chExt cx="1427199" cy="1021276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xmlns="" id="{8E39C4FF-CB8F-4565-B5B3-ED4222740066}"/>
                  </a:ext>
                </a:extLst>
              </p:cNvPr>
              <p:cNvGrpSpPr/>
              <p:nvPr/>
            </p:nvGrpSpPr>
            <p:grpSpPr>
              <a:xfrm>
                <a:off x="6410104" y="3600110"/>
                <a:ext cx="1321346" cy="715534"/>
                <a:chOff x="6043755" y="4377722"/>
                <a:chExt cx="1114439" cy="603691"/>
              </a:xfrm>
            </p:grpSpPr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xmlns="" id="{A9BE2363-D024-4547-8D34-A8C5836F63AF}"/>
                    </a:ext>
                  </a:extLst>
                </p:cNvPr>
                <p:cNvSpPr txBox="1"/>
                <p:nvPr/>
              </p:nvSpPr>
              <p:spPr>
                <a:xfrm>
                  <a:off x="6043755" y="4406268"/>
                  <a:ext cx="1112629" cy="5453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b="1" dirty="0">
                      <a:ln w="0"/>
                      <a:solidFill>
                        <a:srgbClr val="0070C0"/>
                      </a:solidFill>
                      <a:cs typeface="Times New Roman" panose="02020603050405020304" pitchFamily="18" charset="0"/>
                    </a:rPr>
                    <a:t>20.0 </a:t>
                  </a:r>
                  <a:r>
                    <a:rPr lang="mn-MN" b="1" dirty="0" smtClean="0">
                      <a:ln w="0"/>
                      <a:solidFill>
                        <a:srgbClr val="0070C0"/>
                      </a:solidFill>
                      <a:cs typeface="Times New Roman" panose="02020603050405020304" pitchFamily="18" charset="0"/>
                    </a:rPr>
                    <a:t>тн</a:t>
                  </a:r>
                  <a:endParaRPr lang="en-US" b="1" dirty="0">
                    <a:ln w="0"/>
                    <a:solidFill>
                      <a:srgbClr val="0070C0"/>
                    </a:solidFill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US" b="1" dirty="0">
                      <a:ln w="0"/>
                      <a:solidFill>
                        <a:srgbClr val="0070C0"/>
                      </a:solidFill>
                      <a:cs typeface="Times New Roman" panose="02020603050405020304" pitchFamily="18" charset="0"/>
                    </a:rPr>
                    <a:t>($763 </a:t>
                  </a:r>
                  <a:r>
                    <a:rPr lang="mn-MN" b="1" dirty="0">
                      <a:ln w="0"/>
                      <a:solidFill>
                        <a:srgbClr val="0070C0"/>
                      </a:solidFill>
                      <a:cs typeface="Times New Roman" panose="02020603050405020304" pitchFamily="18" charset="0"/>
                    </a:rPr>
                    <a:t>сая</a:t>
                  </a:r>
                  <a:r>
                    <a:rPr lang="en-US" b="1" dirty="0">
                      <a:ln w="0"/>
                      <a:solidFill>
                        <a:srgbClr val="0070C0"/>
                      </a:solidFill>
                      <a:cs typeface="Times New Roman" panose="02020603050405020304" pitchFamily="18" charset="0"/>
                    </a:rPr>
                    <a:t>)</a:t>
                  </a:r>
                </a:p>
              </p:txBody>
            </p:sp>
            <p:sp>
              <p:nvSpPr>
                <p:cNvPr id="91" name="Rectangle: Rounded Corners 184">
                  <a:extLst>
                    <a:ext uri="{FF2B5EF4-FFF2-40B4-BE49-F238E27FC236}">
                      <a16:creationId xmlns:a16="http://schemas.microsoft.com/office/drawing/2014/main" xmlns="" id="{5876815E-6B88-4B6C-99CD-BC4CEA730128}"/>
                    </a:ext>
                  </a:extLst>
                </p:cNvPr>
                <p:cNvSpPr/>
                <p:nvPr/>
              </p:nvSpPr>
              <p:spPr>
                <a:xfrm>
                  <a:off x="6047643" y="4377722"/>
                  <a:ext cx="1110551" cy="603691"/>
                </a:xfrm>
                <a:prstGeom prst="roundRect">
                  <a:avLst/>
                </a:prstGeom>
                <a:noFill/>
                <a:ln w="9525">
                  <a:solidFill>
                    <a:srgbClr val="20386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>
                      <a:solidFill>
                        <a:srgbClr val="00B0F0"/>
                      </a:solidFill>
                    </a:ln>
                  </a:endParaRPr>
                </a:p>
              </p:txBody>
            </p:sp>
          </p:grp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xmlns="" id="{51FF8AF8-1752-42CD-B875-33561CF15743}"/>
                  </a:ext>
                </a:extLst>
              </p:cNvPr>
              <p:cNvSpPr txBox="1"/>
              <p:nvPr/>
            </p:nvSpPr>
            <p:spPr>
              <a:xfrm>
                <a:off x="6304251" y="3294368"/>
                <a:ext cx="75485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2F5597"/>
                    </a:solidFill>
                    <a:ea typeface="STKaiti" panose="02010600040101010101" pitchFamily="2" charset="-122"/>
                    <a:cs typeface="Times New Roman" panose="02020603050405020304" pitchFamily="18" charset="0"/>
                  </a:rPr>
                  <a:t>20</a:t>
                </a:r>
                <a:r>
                  <a:rPr lang="mn-MN" sz="1800" b="1" dirty="0">
                    <a:solidFill>
                      <a:srgbClr val="2F5597"/>
                    </a:solidFill>
                    <a:ea typeface="STKaiti" panose="02010600040101010101" pitchFamily="2" charset="-122"/>
                    <a:cs typeface="Times New Roman" panose="02020603050405020304" pitchFamily="18" charset="0"/>
                  </a:rPr>
                  <a:t>21</a:t>
                </a:r>
                <a:endParaRPr lang="en-US" dirty="0">
                  <a:solidFill>
                    <a:srgbClr val="2F5597"/>
                  </a:solidFill>
                </a:endParaRPr>
              </a:p>
            </p:txBody>
          </p:sp>
        </p:grpSp>
      </p:grpSp>
      <p:sp>
        <p:nvSpPr>
          <p:cNvPr id="98" name="Isosceles Triangle 97">
            <a:extLst>
              <a:ext uri="{FF2B5EF4-FFF2-40B4-BE49-F238E27FC236}">
                <a16:creationId xmlns:a16="http://schemas.microsoft.com/office/drawing/2014/main" xmlns="" id="{1CD05964-BF7B-4956-B97B-B2F53B293949}"/>
              </a:ext>
            </a:extLst>
          </p:cNvPr>
          <p:cNvSpPr/>
          <p:nvPr/>
        </p:nvSpPr>
        <p:spPr>
          <a:xfrm rot="10800000">
            <a:off x="598845" y="4817634"/>
            <a:ext cx="3620710" cy="754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777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192</Words>
  <Application>Microsoft Office PowerPoint</Application>
  <PresentationFormat>On-screen Show (4:3)</PresentationFormat>
  <Paragraphs>65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Mishka</dc:creator>
  <cp:lastModifiedBy>Mishka</cp:lastModifiedBy>
  <cp:revision>2</cp:revision>
  <dcterms:created xsi:type="dcterms:W3CDTF">2021-09-23T02:42:34Z</dcterms:created>
  <dcterms:modified xsi:type="dcterms:W3CDTF">2021-09-23T02:56:01Z</dcterms:modified>
</cp:coreProperties>
</file>